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4" r:id="rId2"/>
    <p:sldId id="703" r:id="rId3"/>
    <p:sldId id="701" r:id="rId4"/>
    <p:sldId id="704" r:id="rId5"/>
    <p:sldId id="699" r:id="rId6"/>
    <p:sldId id="700" r:id="rId7"/>
    <p:sldId id="705" r:id="rId8"/>
    <p:sldId id="347" r:id="rId9"/>
    <p:sldId id="707" r:id="rId10"/>
    <p:sldId id="265" r:id="rId11"/>
    <p:sldId id="267" r:id="rId12"/>
    <p:sldId id="266" r:id="rId13"/>
    <p:sldId id="696" r:id="rId14"/>
    <p:sldId id="693" r:id="rId15"/>
    <p:sldId id="543" r:id="rId16"/>
    <p:sldId id="277" r:id="rId17"/>
    <p:sldId id="313" r:id="rId18"/>
    <p:sldId id="632" r:id="rId19"/>
    <p:sldId id="625" r:id="rId20"/>
    <p:sldId id="631" r:id="rId21"/>
    <p:sldId id="259" r:id="rId22"/>
    <p:sldId id="318" r:id="rId23"/>
    <p:sldId id="702" r:id="rId24"/>
    <p:sldId id="261" r:id="rId25"/>
    <p:sldId id="675" r:id="rId26"/>
    <p:sldId id="676" r:id="rId27"/>
    <p:sldId id="496" r:id="rId28"/>
    <p:sldId id="497" r:id="rId29"/>
    <p:sldId id="305" r:id="rId30"/>
    <p:sldId id="498" r:id="rId31"/>
    <p:sldId id="500" r:id="rId32"/>
    <p:sldId id="419" r:id="rId33"/>
    <p:sldId id="506" r:id="rId34"/>
    <p:sldId id="30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D052F-59B1-4D11-B0D0-CF77D328618C}" type="doc">
      <dgm:prSet loTypeId="urn:microsoft.com/office/officeart/2005/8/layout/chart3" loCatId="cycle" qsTypeId="urn:microsoft.com/office/officeart/2005/8/quickstyle/simple5" qsCatId="simple" csTypeId="urn:microsoft.com/office/officeart/2005/8/colors/accent1_2" csCatId="accent1" phldr="1"/>
      <dgm:spPr/>
    </dgm:pt>
    <dgm:pt modelId="{021A7F8E-79A6-4F9C-8A53-D76259ADB4CD}">
      <dgm:prSet phldrT="[Κείμενο]"/>
      <dgm:spPr>
        <a:blipFill rotWithShape="0">
          <a:blip xmlns:r="http://schemas.openxmlformats.org/officeDocument/2006/relationships" r:embed="rId1"/>
          <a:srcRect/>
          <a:stretch>
            <a:fillRect l="-85000" r="-85000"/>
          </a:stretch>
        </a:blipFill>
      </dgm:spPr>
      <dgm:t>
        <a:bodyPr/>
        <a:lstStyle/>
        <a:p>
          <a:endParaRPr lang="en-US" dirty="0"/>
        </a:p>
      </dgm:t>
    </dgm:pt>
    <dgm:pt modelId="{62B8EFD1-E72F-4688-B6AB-D79E875698AB}" type="parTrans" cxnId="{3805AF4B-2AFA-40D4-B66D-231FF683F71A}">
      <dgm:prSet/>
      <dgm:spPr/>
      <dgm:t>
        <a:bodyPr/>
        <a:lstStyle/>
        <a:p>
          <a:endParaRPr lang="el-GR"/>
        </a:p>
      </dgm:t>
    </dgm:pt>
    <dgm:pt modelId="{8E596B86-4A93-4BFE-9FF6-62DD1CFED516}" type="sibTrans" cxnId="{3805AF4B-2AFA-40D4-B66D-231FF683F71A}">
      <dgm:prSet/>
      <dgm:spPr/>
      <dgm:t>
        <a:bodyPr/>
        <a:lstStyle/>
        <a:p>
          <a:endParaRPr lang="el-GR"/>
        </a:p>
      </dgm:t>
    </dgm:pt>
    <dgm:pt modelId="{D345893C-DAF2-47A5-AC6F-237385BB18A9}">
      <dgm:prSet phldrT="[Κείμενο]"/>
      <dgm:spPr>
        <a:blipFill rotWithShape="0">
          <a:blip xmlns:r="http://schemas.openxmlformats.org/officeDocument/2006/relationships" r:embed="rId2"/>
          <a:srcRect/>
          <a:stretch>
            <a:fillRect l="-25000" r="-25000"/>
          </a:stretch>
        </a:blipFill>
      </dgm:spPr>
      <dgm:t>
        <a:bodyPr/>
        <a:lstStyle/>
        <a:p>
          <a:endParaRPr lang="en-US"/>
        </a:p>
      </dgm:t>
    </dgm:pt>
    <dgm:pt modelId="{1D40CD12-A57B-4F75-93AC-C4A34260C397}" type="parTrans" cxnId="{EE528ACB-7A83-425C-9B0B-91E3B335C37A}">
      <dgm:prSet/>
      <dgm:spPr/>
      <dgm:t>
        <a:bodyPr/>
        <a:lstStyle/>
        <a:p>
          <a:endParaRPr lang="el-GR"/>
        </a:p>
      </dgm:t>
    </dgm:pt>
    <dgm:pt modelId="{1151BE70-6D9C-47F0-8A7E-8AB24C6897F2}" type="sibTrans" cxnId="{EE528ACB-7A83-425C-9B0B-91E3B335C37A}">
      <dgm:prSet/>
      <dgm:spPr/>
      <dgm:t>
        <a:bodyPr/>
        <a:lstStyle/>
        <a:p>
          <a:endParaRPr lang="el-GR"/>
        </a:p>
      </dgm:t>
    </dgm:pt>
    <dgm:pt modelId="{45CBDF74-B7C2-41D5-92B0-2A819F2803C8}">
      <dgm:prSet phldrT="[Κείμενο]"/>
      <dgm:spPr>
        <a:blipFill rotWithShape="0">
          <a:blip xmlns:r="http://schemas.openxmlformats.org/officeDocument/2006/relationships" r:embed="rId3"/>
          <a:srcRect/>
          <a:stretch>
            <a:fillRect l="-30000" r="-30000"/>
          </a:stretch>
        </a:blipFill>
      </dgm:spPr>
      <dgm:t>
        <a:bodyPr/>
        <a:lstStyle/>
        <a:p>
          <a:endParaRPr lang="en-US"/>
        </a:p>
      </dgm:t>
    </dgm:pt>
    <dgm:pt modelId="{C689375D-61F3-40FB-824A-21B8457F9C45}" type="parTrans" cxnId="{3D8953BE-42CB-46AF-9EF1-DDBDD607B052}">
      <dgm:prSet/>
      <dgm:spPr/>
      <dgm:t>
        <a:bodyPr/>
        <a:lstStyle/>
        <a:p>
          <a:endParaRPr lang="el-GR"/>
        </a:p>
      </dgm:t>
    </dgm:pt>
    <dgm:pt modelId="{641BAB87-D364-4892-8A7D-19DEDE9D4B4A}" type="sibTrans" cxnId="{3D8953BE-42CB-46AF-9EF1-DDBDD607B052}">
      <dgm:prSet/>
      <dgm:spPr/>
      <dgm:t>
        <a:bodyPr/>
        <a:lstStyle/>
        <a:p>
          <a:endParaRPr lang="el-GR"/>
        </a:p>
      </dgm:t>
    </dgm:pt>
    <dgm:pt modelId="{FE98DCE9-26A9-4816-A207-2C0B02B476ED}">
      <dgm:prSet phldrT="[Κείμενο]"/>
      <dgm:spPr>
        <a:blipFill rotWithShape="0">
          <a:blip xmlns:r="http://schemas.openxmlformats.org/officeDocument/2006/relationships" r:embed="rId4"/>
          <a:srcRect/>
          <a:stretch>
            <a:fillRect l="-85000" r="-85000"/>
          </a:stretch>
        </a:blipFill>
      </dgm:spPr>
      <dgm:t>
        <a:bodyPr/>
        <a:lstStyle/>
        <a:p>
          <a:endParaRPr lang="en-US"/>
        </a:p>
      </dgm:t>
    </dgm:pt>
    <dgm:pt modelId="{77C22723-4871-487E-82EB-2EABF93A63F3}" type="parTrans" cxnId="{191F5ADC-6965-4DBF-AA15-EDF5B4B0EC13}">
      <dgm:prSet/>
      <dgm:spPr/>
      <dgm:t>
        <a:bodyPr/>
        <a:lstStyle/>
        <a:p>
          <a:endParaRPr lang="el-GR"/>
        </a:p>
      </dgm:t>
    </dgm:pt>
    <dgm:pt modelId="{4604414F-549B-4675-BC49-20468279AC0E}" type="sibTrans" cxnId="{191F5ADC-6965-4DBF-AA15-EDF5B4B0EC13}">
      <dgm:prSet/>
      <dgm:spPr/>
      <dgm:t>
        <a:bodyPr/>
        <a:lstStyle/>
        <a:p>
          <a:endParaRPr lang="el-GR"/>
        </a:p>
      </dgm:t>
    </dgm:pt>
    <dgm:pt modelId="{7688ECC0-A1CC-4ADA-9FB7-9D31BC0FD2E8}" type="pres">
      <dgm:prSet presAssocID="{3BDD052F-59B1-4D11-B0D0-CF77D328618C}" presName="compositeShape" presStyleCnt="0">
        <dgm:presLayoutVars>
          <dgm:chMax val="7"/>
          <dgm:dir/>
          <dgm:resizeHandles val="exact"/>
        </dgm:presLayoutVars>
      </dgm:prSet>
      <dgm:spPr/>
    </dgm:pt>
    <dgm:pt modelId="{F82E0DCF-8051-4F6C-8DC6-B03E6304B332}" type="pres">
      <dgm:prSet presAssocID="{3BDD052F-59B1-4D11-B0D0-CF77D328618C}" presName="wedge1" presStyleLbl="node1" presStyleIdx="0" presStyleCnt="4" custLinFactNeighborX="-3421" custLinFactNeighborY="3045"/>
      <dgm:spPr/>
    </dgm:pt>
    <dgm:pt modelId="{B37D8E89-FC2B-43E7-91C9-0BF282E54659}" type="pres">
      <dgm:prSet presAssocID="{3BDD052F-59B1-4D11-B0D0-CF77D328618C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257AEB6-9FFA-4ED4-BA3F-AC0922FD2E26}" type="pres">
      <dgm:prSet presAssocID="{3BDD052F-59B1-4D11-B0D0-CF77D328618C}" presName="wedge2" presStyleLbl="node1" presStyleIdx="1" presStyleCnt="4" custLinFactNeighborX="729" custLinFactNeighborY="-944"/>
      <dgm:spPr/>
    </dgm:pt>
    <dgm:pt modelId="{FFE26BA6-7E77-415A-8E67-B3597D137C88}" type="pres">
      <dgm:prSet presAssocID="{3BDD052F-59B1-4D11-B0D0-CF77D328618C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17AE2AC-C140-444D-B127-4A71D3387C18}" type="pres">
      <dgm:prSet presAssocID="{3BDD052F-59B1-4D11-B0D0-CF77D328618C}" presName="wedge3" presStyleLbl="node1" presStyleIdx="2" presStyleCnt="4" custLinFactNeighborX="601" custLinFactNeighborY="-982"/>
      <dgm:spPr/>
    </dgm:pt>
    <dgm:pt modelId="{16EA321B-D41F-457E-AC11-E5D41F07ABDB}" type="pres">
      <dgm:prSet presAssocID="{3BDD052F-59B1-4D11-B0D0-CF77D328618C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2758CA1-C4FF-4EBA-B8A5-D7B5EA128C4E}" type="pres">
      <dgm:prSet presAssocID="{3BDD052F-59B1-4D11-B0D0-CF77D328618C}" presName="wedge4" presStyleLbl="node1" presStyleIdx="3" presStyleCnt="4" custLinFactNeighborX="592" custLinFactNeighborY="-1121"/>
      <dgm:spPr/>
    </dgm:pt>
    <dgm:pt modelId="{1E7D5AA8-41A7-4782-A7E8-619E86A2CEB8}" type="pres">
      <dgm:prSet presAssocID="{3BDD052F-59B1-4D11-B0D0-CF77D328618C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F91070B-25D7-4BF4-9BE6-9D7B63320ABF}" type="presOf" srcId="{45CBDF74-B7C2-41D5-92B0-2A819F2803C8}" destId="{FFE26BA6-7E77-415A-8E67-B3597D137C88}" srcOrd="1" destOrd="0" presId="urn:microsoft.com/office/officeart/2005/8/layout/chart3"/>
    <dgm:cxn modelId="{4631FD16-591F-4D46-9E09-A59502E4FFE8}" type="presOf" srcId="{D345893C-DAF2-47A5-AC6F-237385BB18A9}" destId="{B37D8E89-FC2B-43E7-91C9-0BF282E54659}" srcOrd="1" destOrd="0" presId="urn:microsoft.com/office/officeart/2005/8/layout/chart3"/>
    <dgm:cxn modelId="{F26AF926-8652-46AD-8679-94ED0E9711F3}" type="presOf" srcId="{021A7F8E-79A6-4F9C-8A53-D76259ADB4CD}" destId="{1E7D5AA8-41A7-4782-A7E8-619E86A2CEB8}" srcOrd="1" destOrd="0" presId="urn:microsoft.com/office/officeart/2005/8/layout/chart3"/>
    <dgm:cxn modelId="{8527386A-46EE-4497-B455-636F37AB3582}" type="presOf" srcId="{3BDD052F-59B1-4D11-B0D0-CF77D328618C}" destId="{7688ECC0-A1CC-4ADA-9FB7-9D31BC0FD2E8}" srcOrd="0" destOrd="0" presId="urn:microsoft.com/office/officeart/2005/8/layout/chart3"/>
    <dgm:cxn modelId="{3805AF4B-2AFA-40D4-B66D-231FF683F71A}" srcId="{3BDD052F-59B1-4D11-B0D0-CF77D328618C}" destId="{021A7F8E-79A6-4F9C-8A53-D76259ADB4CD}" srcOrd="3" destOrd="0" parTransId="{62B8EFD1-E72F-4688-B6AB-D79E875698AB}" sibTransId="{8E596B86-4A93-4BFE-9FF6-62DD1CFED516}"/>
    <dgm:cxn modelId="{D7908C73-AED9-4B1B-AE8B-630055A00934}" type="presOf" srcId="{FE98DCE9-26A9-4816-A207-2C0B02B476ED}" destId="{16EA321B-D41F-457E-AC11-E5D41F07ABDB}" srcOrd="1" destOrd="0" presId="urn:microsoft.com/office/officeart/2005/8/layout/chart3"/>
    <dgm:cxn modelId="{8167788B-B1DA-4B85-A5A7-BB968FDDBD90}" type="presOf" srcId="{021A7F8E-79A6-4F9C-8A53-D76259ADB4CD}" destId="{02758CA1-C4FF-4EBA-B8A5-D7B5EA128C4E}" srcOrd="0" destOrd="0" presId="urn:microsoft.com/office/officeart/2005/8/layout/chart3"/>
    <dgm:cxn modelId="{65903EB1-D238-4104-B7AF-AEF67854796A}" type="presOf" srcId="{FE98DCE9-26A9-4816-A207-2C0B02B476ED}" destId="{B17AE2AC-C140-444D-B127-4A71D3387C18}" srcOrd="0" destOrd="0" presId="urn:microsoft.com/office/officeart/2005/8/layout/chart3"/>
    <dgm:cxn modelId="{3D8953BE-42CB-46AF-9EF1-DDBDD607B052}" srcId="{3BDD052F-59B1-4D11-B0D0-CF77D328618C}" destId="{45CBDF74-B7C2-41D5-92B0-2A819F2803C8}" srcOrd="1" destOrd="0" parTransId="{C689375D-61F3-40FB-824A-21B8457F9C45}" sibTransId="{641BAB87-D364-4892-8A7D-19DEDE9D4B4A}"/>
    <dgm:cxn modelId="{EE528ACB-7A83-425C-9B0B-91E3B335C37A}" srcId="{3BDD052F-59B1-4D11-B0D0-CF77D328618C}" destId="{D345893C-DAF2-47A5-AC6F-237385BB18A9}" srcOrd="0" destOrd="0" parTransId="{1D40CD12-A57B-4F75-93AC-C4A34260C397}" sibTransId="{1151BE70-6D9C-47F0-8A7E-8AB24C6897F2}"/>
    <dgm:cxn modelId="{1544B0D3-7860-4CBC-BA4D-146CA065EEDA}" type="presOf" srcId="{45CBDF74-B7C2-41D5-92B0-2A819F2803C8}" destId="{7257AEB6-9FFA-4ED4-BA3F-AC0922FD2E26}" srcOrd="0" destOrd="0" presId="urn:microsoft.com/office/officeart/2005/8/layout/chart3"/>
    <dgm:cxn modelId="{191F5ADC-6965-4DBF-AA15-EDF5B4B0EC13}" srcId="{3BDD052F-59B1-4D11-B0D0-CF77D328618C}" destId="{FE98DCE9-26A9-4816-A207-2C0B02B476ED}" srcOrd="2" destOrd="0" parTransId="{77C22723-4871-487E-82EB-2EABF93A63F3}" sibTransId="{4604414F-549B-4675-BC49-20468279AC0E}"/>
    <dgm:cxn modelId="{F12F45FD-0E48-4CAF-920D-63FE850EECAB}" type="presOf" srcId="{D345893C-DAF2-47A5-AC6F-237385BB18A9}" destId="{F82E0DCF-8051-4F6C-8DC6-B03E6304B332}" srcOrd="0" destOrd="0" presId="urn:microsoft.com/office/officeart/2005/8/layout/chart3"/>
    <dgm:cxn modelId="{A05F76B0-B211-4AD5-BA8C-31835B634D7D}" type="presParOf" srcId="{7688ECC0-A1CC-4ADA-9FB7-9D31BC0FD2E8}" destId="{F82E0DCF-8051-4F6C-8DC6-B03E6304B332}" srcOrd="0" destOrd="0" presId="urn:microsoft.com/office/officeart/2005/8/layout/chart3"/>
    <dgm:cxn modelId="{4687C23F-6E6F-4F2A-8002-0B785A8E721E}" type="presParOf" srcId="{7688ECC0-A1CC-4ADA-9FB7-9D31BC0FD2E8}" destId="{B37D8E89-FC2B-43E7-91C9-0BF282E54659}" srcOrd="1" destOrd="0" presId="urn:microsoft.com/office/officeart/2005/8/layout/chart3"/>
    <dgm:cxn modelId="{FC42D42B-20EC-4A2F-BE85-95770DC43752}" type="presParOf" srcId="{7688ECC0-A1CC-4ADA-9FB7-9D31BC0FD2E8}" destId="{7257AEB6-9FFA-4ED4-BA3F-AC0922FD2E26}" srcOrd="2" destOrd="0" presId="urn:microsoft.com/office/officeart/2005/8/layout/chart3"/>
    <dgm:cxn modelId="{63142FCE-41E8-4135-B54A-B0A354AC8DCB}" type="presParOf" srcId="{7688ECC0-A1CC-4ADA-9FB7-9D31BC0FD2E8}" destId="{FFE26BA6-7E77-415A-8E67-B3597D137C88}" srcOrd="3" destOrd="0" presId="urn:microsoft.com/office/officeart/2005/8/layout/chart3"/>
    <dgm:cxn modelId="{1E76B793-D50C-4BA3-B9A3-02B1A1B0CFE6}" type="presParOf" srcId="{7688ECC0-A1CC-4ADA-9FB7-9D31BC0FD2E8}" destId="{B17AE2AC-C140-444D-B127-4A71D3387C18}" srcOrd="4" destOrd="0" presId="urn:microsoft.com/office/officeart/2005/8/layout/chart3"/>
    <dgm:cxn modelId="{98B2A984-2154-4A1E-A142-D66AAF227B20}" type="presParOf" srcId="{7688ECC0-A1CC-4ADA-9FB7-9D31BC0FD2E8}" destId="{16EA321B-D41F-457E-AC11-E5D41F07ABDB}" srcOrd="5" destOrd="0" presId="urn:microsoft.com/office/officeart/2005/8/layout/chart3"/>
    <dgm:cxn modelId="{17182E55-2204-42C4-9234-80EEA7BB2E4C}" type="presParOf" srcId="{7688ECC0-A1CC-4ADA-9FB7-9D31BC0FD2E8}" destId="{02758CA1-C4FF-4EBA-B8A5-D7B5EA128C4E}" srcOrd="6" destOrd="0" presId="urn:microsoft.com/office/officeart/2005/8/layout/chart3"/>
    <dgm:cxn modelId="{1D9A6627-8659-45DB-9161-B8BFC85F40C4}" type="presParOf" srcId="{7688ECC0-A1CC-4ADA-9FB7-9D31BC0FD2E8}" destId="{1E7D5AA8-41A7-4782-A7E8-619E86A2CEB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E0DCF-8051-4F6C-8DC6-B03E6304B332}">
      <dsp:nvSpPr>
        <dsp:cNvPr id="0" name=""/>
        <dsp:cNvSpPr/>
      </dsp:nvSpPr>
      <dsp:spPr>
        <a:xfrm>
          <a:off x="231549" y="529132"/>
          <a:ext cx="2820349" cy="2820349"/>
        </a:xfrm>
        <a:prstGeom prst="pie">
          <a:avLst>
            <a:gd name="adj1" fmla="val 16200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1673956" y="1050896"/>
        <a:ext cx="1040843" cy="839389"/>
      </dsp:txXfrm>
    </dsp:sp>
    <dsp:sp modelId="{7257AEB6-9FFA-4ED4-BA3F-AC0922FD2E26}">
      <dsp:nvSpPr>
        <dsp:cNvPr id="0" name=""/>
        <dsp:cNvSpPr/>
      </dsp:nvSpPr>
      <dsp:spPr>
        <a:xfrm>
          <a:off x="229736" y="535485"/>
          <a:ext cx="2820349" cy="2820349"/>
        </a:xfrm>
        <a:prstGeom prst="pie">
          <a:avLst>
            <a:gd name="adj1" fmla="val 0"/>
            <a:gd name="adj2" fmla="val 5400000"/>
          </a:avLst>
        </a:prstGeom>
        <a:blipFill rotWithShape="0">
          <a:blip xmlns:r="http://schemas.openxmlformats.org/officeDocument/2006/relationships" r:embed="rId2"/>
          <a:srcRect/>
          <a:stretch>
            <a:fillRect l="-30000" r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1690274" y="1996024"/>
        <a:ext cx="1040843" cy="839389"/>
      </dsp:txXfrm>
    </dsp:sp>
    <dsp:sp modelId="{B17AE2AC-C140-444D-B127-4A71D3387C18}">
      <dsp:nvSpPr>
        <dsp:cNvPr id="0" name=""/>
        <dsp:cNvSpPr/>
      </dsp:nvSpPr>
      <dsp:spPr>
        <a:xfrm>
          <a:off x="226126" y="534414"/>
          <a:ext cx="2820349" cy="2820349"/>
        </a:xfrm>
        <a:prstGeom prst="pie">
          <a:avLst>
            <a:gd name="adj1" fmla="val 5400000"/>
            <a:gd name="adj2" fmla="val 10800000"/>
          </a:avLst>
        </a:prstGeom>
        <a:blipFill rotWithShape="0">
          <a:blip xmlns:r="http://schemas.openxmlformats.org/officeDocument/2006/relationships" r:embed="rId3"/>
          <a:srcRect/>
          <a:stretch>
            <a:fillRect l="-85000" r="-8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545094" y="1994952"/>
        <a:ext cx="1040843" cy="839389"/>
      </dsp:txXfrm>
    </dsp:sp>
    <dsp:sp modelId="{02758CA1-C4FF-4EBA-B8A5-D7B5EA128C4E}">
      <dsp:nvSpPr>
        <dsp:cNvPr id="0" name=""/>
        <dsp:cNvSpPr/>
      </dsp:nvSpPr>
      <dsp:spPr>
        <a:xfrm>
          <a:off x="225872" y="530493"/>
          <a:ext cx="2820349" cy="2820349"/>
        </a:xfrm>
        <a:prstGeom prst="pie">
          <a:avLst>
            <a:gd name="adj1" fmla="val 10800000"/>
            <a:gd name="adj2" fmla="val 16200000"/>
          </a:avLst>
        </a:prstGeom>
        <a:blipFill rotWithShape="0">
          <a:blip xmlns:r="http://schemas.openxmlformats.org/officeDocument/2006/relationships" r:embed="rId4"/>
          <a:srcRect/>
          <a:stretch>
            <a:fillRect l="-85000" r="-8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544840" y="1050915"/>
        <a:ext cx="1040843" cy="8393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F2892-75E2-46AE-BAF6-EC4DD722521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4991E-ECB6-4EDD-978B-296059438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6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r-FR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05D24D-C593-4F4F-88D5-340458D8857D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40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33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55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30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97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42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60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8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5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2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6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28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5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83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18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31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098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27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59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7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94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800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37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226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21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11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620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9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01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07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4991E-ECB6-4EDD-978B-2960594389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1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70E0-437A-455A-AAF5-A3729FAE0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27579-E1C4-4A35-AB57-B86009A3A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F5051-06BD-4450-B05C-BDB02CEE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F1993-CF88-49F5-AFB4-0F636447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B40CB-5867-441C-BC08-085DEBBF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5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7A092-DA59-4653-B5B7-541D91B00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39895-6275-438F-842B-36B484521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C3284-9118-4631-8BBA-D43C56B78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D135B-B05A-4AC1-8F8A-D8AF09013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BF070-0160-4A52-90F8-199B0D1B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30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3353EC-BD85-4914-BC79-44A6154B2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7F462-5D17-4E08-B1E9-9AAD434A5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E0E97-ACEC-4844-8183-F32D183CE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0639-A24A-46AE-92C1-42124A01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4079-FBB0-4FC2-BD25-36984019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78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6B75-47B5-4DCB-AB4B-139CA274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02E3D-8631-4EEB-8911-4D97F53F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BB888-332F-4E66-BFB5-FC511A04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36E69-983A-4535-A497-0C68A8E9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19D1A-F73F-4C10-A2C9-7842FFE2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23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D762-8AD5-4CDD-A16F-2F359B22B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15B1-7D23-40C4-9DF6-E6EE0379C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1F9A2-D383-462E-B1E1-F574930D3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26235-1E87-4DD7-9BFA-DB7A9D63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8E987-B32D-4C56-938D-FA721155F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25165-7A72-49A5-B79C-56D54DE7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F4501-98EC-41BC-8272-B8A763FB6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324C89-AAC5-4D8B-96D6-1BD8B02FB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E271F-F8AD-4BC8-875C-4ECCB6566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A2927-4EFE-43EB-90B0-29098A7D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AA097-2E6D-4E3B-BAD7-7FE13D10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36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41874-AF0D-4968-8BD8-4C77A711D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A5A96-175A-4D8C-BB93-BEA7D8C33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5E9E3-5704-42ED-BE95-5148A3847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A5D307-BAE5-47A6-B94B-4CAA212CB4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5CFC6-4FE2-465B-A50F-408AFE2E24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89151-1326-4D28-B9C9-EA735B02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C5DD7-7DA2-4AE9-A77A-EB5F917C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33DF2-E617-417C-8183-5191F3743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0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66FC-50A1-433E-8B95-1FB3B9AE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1F609E-33E2-447D-818C-6826C7347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946C5-8F51-471E-81F0-FCE90E12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D867-CA66-4FA2-8E13-BCC0A4D41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2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0610B-830F-4B87-A2BA-6450E71A2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9DD38-E9E2-44F9-A40C-41C6D1CF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0F129-0EBE-42D2-A3CE-A6CAE829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4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5AB9-1E65-4B42-980E-6FFB7A50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E03CF-9110-49DD-8E00-B7F9CC283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C4223-798F-4415-8EBA-C4019B0DD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B81941-8C27-489D-8DBC-A676586C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DD068-DF00-43E0-9174-F242D8942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561F4-0FF6-4419-95CE-2579BF31A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1DBB7-C158-4012-AC7A-BBFA8C82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C8E5A-FB65-42B5-9EEC-C0664C689A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2EE4DC-67DA-4530-8AFD-86720423B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7D17-BB7E-492F-896F-DC973AD3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BB8F7-9F8B-467D-8D5B-19E148DD5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0674A-F2EC-494E-BF53-636B211F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833DE-2421-4CDB-881F-17C98A15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0D47D-F736-4666-A809-0C3BA577C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5612D-D527-4722-B9F3-43DCB22DB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EF3DE-F188-4B83-87F9-3AD0A5C343AF}" type="datetimeFigureOut">
              <a:rPr lang="en-US" smtClean="0"/>
              <a:t>8/29/2019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487A9-F346-4732-90D2-8E023FF74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9F9DC-1726-4F48-8DF0-A983987A4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204F9-F0F8-4595-B1C4-5DE312D6D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www.lifeapex.eu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rman-network.com/nd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016599361930035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hyperlink" Target="https://tinyurl.com/y2u2xqpk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6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1.wmf"/><Relationship Id="rId4" Type="http://schemas.openxmlformats.org/officeDocument/2006/relationships/image" Target="../media/image72.png"/><Relationship Id="rId9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orman-data.eu/LIFE_APEX_H" TargetMode="Externa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microsoft.com/office/2007/relationships/hdphoto" Target="../media/hdphoto1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hyperlink" Target="http://norman-data.eu/NORMAN-REACH" TargetMode="External"/><Relationship Id="rId10" Type="http://schemas.openxmlformats.org/officeDocument/2006/relationships/hyperlink" Target="https://www.sciencedirect.com/science/article/pii/S0165993619300354" TargetMode="External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jp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6.jpe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02.png"/><Relationship Id="rId9" Type="http://schemas.openxmlformats.org/officeDocument/2006/relationships/hyperlink" Target="http://www.lifeapex.eu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19293" y="1406911"/>
            <a:ext cx="9144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375517"/>
                </a:solidFill>
                <a:latin typeface="+mj-lt"/>
                <a:cs typeface="Arial" charset="0"/>
              </a:rPr>
              <a:t>Determination of emerging substances in top predators and their prey using state-of-the-art chemical monitoring methods.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135021" y="3497985"/>
            <a:ext cx="302418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506654" y="3540643"/>
            <a:ext cx="8280919" cy="584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4" tIns="45702" rIns="91404" bIns="4570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3200" b="1" dirty="0">
                <a:solidFill>
                  <a:srgbClr val="375517"/>
                </a:solidFill>
                <a:latin typeface="+mj-lt"/>
              </a:rPr>
              <a:t>Nikiforos Alygizakis, Ph.D.</a:t>
            </a:r>
          </a:p>
        </p:txBody>
      </p:sp>
      <p:sp>
        <p:nvSpPr>
          <p:cNvPr id="10" name="ZoneTexte 4"/>
          <p:cNvSpPr txBox="1">
            <a:spLocks noChangeArrowheads="1"/>
          </p:cNvSpPr>
          <p:nvPr/>
        </p:nvSpPr>
        <p:spPr bwMode="auto">
          <a:xfrm>
            <a:off x="1694788" y="6415104"/>
            <a:ext cx="5904656" cy="40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4" tIns="45702" rIns="91404" bIns="4570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solidFill>
                  <a:srgbClr val="375517"/>
                </a:solidFill>
                <a:latin typeface="+mj-lt"/>
              </a:rPr>
              <a:t>ESB </a:t>
            </a:r>
            <a:r>
              <a:rPr lang="fr-FR" sz="2000" dirty="0" err="1">
                <a:solidFill>
                  <a:srgbClr val="375517"/>
                </a:solidFill>
                <a:latin typeface="+mj-lt"/>
              </a:rPr>
              <a:t>Conference</a:t>
            </a:r>
            <a:r>
              <a:rPr lang="fr-FR" sz="2000" dirty="0">
                <a:solidFill>
                  <a:srgbClr val="375517"/>
                </a:solidFill>
                <a:latin typeface="+mj-lt"/>
              </a:rPr>
              <a:t> 2019, Stockholm, 3</a:t>
            </a:r>
            <a:r>
              <a:rPr lang="fr-FR" sz="2000" baseline="30000" dirty="0">
                <a:solidFill>
                  <a:srgbClr val="375517"/>
                </a:solidFill>
                <a:latin typeface="+mj-lt"/>
              </a:rPr>
              <a:t>rd</a:t>
            </a:r>
            <a:r>
              <a:rPr lang="fr-FR" sz="2000" dirty="0">
                <a:solidFill>
                  <a:srgbClr val="375517"/>
                </a:solidFill>
                <a:latin typeface="+mj-lt"/>
              </a:rPr>
              <a:t> June 2019</a:t>
            </a:r>
          </a:p>
        </p:txBody>
      </p:sp>
      <p:pic>
        <p:nvPicPr>
          <p:cNvPr id="1026" name="Picture 2" descr="Image result for national and kapodistrian university of athens logo">
            <a:extLst>
              <a:ext uri="{FF2B5EF4-FFF2-40B4-BE49-F238E27FC236}">
                <a16:creationId xmlns:a16="http://schemas.microsoft.com/office/drawing/2014/main" id="{36203827-39B8-4576-B061-2FA3C40D7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10" y="50020"/>
            <a:ext cx="661661" cy="10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8">
            <a:extLst>
              <a:ext uri="{FF2B5EF4-FFF2-40B4-BE49-F238E27FC236}">
                <a16:creationId xmlns:a16="http://schemas.microsoft.com/office/drawing/2014/main" id="{370438E9-3EC4-4079-8BF7-08C17E3781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853" y="5950663"/>
            <a:ext cx="8280919" cy="52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4" tIns="45702" rIns="91404" bIns="4570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b="1" dirty="0">
                <a:solidFill>
                  <a:srgbClr val="37551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4"/>
              </a:rPr>
              <a:t>www.lifeapex.eu</a:t>
            </a:r>
            <a:endParaRPr lang="it-IT" sz="2800" b="1" dirty="0">
              <a:solidFill>
                <a:srgbClr val="375517"/>
              </a:solidFill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A50ED2-7220-4B18-875B-61FCF330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5" y="29080"/>
            <a:ext cx="1871039" cy="1403280"/>
          </a:xfrm>
          <a:prstGeom prst="rect">
            <a:avLst/>
          </a:prstGeom>
        </p:spPr>
      </p:pic>
      <p:sp>
        <p:nvSpPr>
          <p:cNvPr id="15" name="Ορθογώνιο 3">
            <a:extLst>
              <a:ext uri="{FF2B5EF4-FFF2-40B4-BE49-F238E27FC236}">
                <a16:creationId xmlns:a16="http://schemas.microsoft.com/office/drawing/2014/main" id="{D3874975-9F97-4FDA-ABE5-52F7950D6E21}"/>
              </a:ext>
            </a:extLst>
          </p:cNvPr>
          <p:cNvSpPr/>
          <p:nvPr/>
        </p:nvSpPr>
        <p:spPr>
          <a:xfrm>
            <a:off x="3633902" y="5716593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DejaVuSans-Bold"/>
              </a:rPr>
              <a:t>LIFE17 ENV/SK/000355</a:t>
            </a:r>
            <a:endParaRPr lang="el-GR" dirty="0"/>
          </a:p>
        </p:txBody>
      </p:sp>
      <p:pic>
        <p:nvPicPr>
          <p:cNvPr id="16" name="Εικόνα 17">
            <a:extLst>
              <a:ext uri="{FF2B5EF4-FFF2-40B4-BE49-F238E27FC236}">
                <a16:creationId xmlns:a16="http://schemas.microsoft.com/office/drawing/2014/main" id="{5AF5D6CF-0660-4467-9EED-28FCC3F3AEB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81" y="4139523"/>
            <a:ext cx="1536932" cy="1577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6C2E4-805B-499A-B43B-2D343042A9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"/>
          <a:stretch/>
        </p:blipFill>
        <p:spPr>
          <a:xfrm>
            <a:off x="0" y="126206"/>
            <a:ext cx="9144000" cy="66212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6502E4-9CB6-44CA-8019-0E4867512896}"/>
              </a:ext>
            </a:extLst>
          </p:cNvPr>
          <p:cNvSpPr/>
          <p:nvPr/>
        </p:nvSpPr>
        <p:spPr>
          <a:xfrm>
            <a:off x="816864" y="2824323"/>
            <a:ext cx="2414016" cy="8860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610F0D-B05C-435A-8497-DBA081EECC39}"/>
              </a:ext>
            </a:extLst>
          </p:cNvPr>
          <p:cNvSpPr/>
          <p:nvPr/>
        </p:nvSpPr>
        <p:spPr>
          <a:xfrm>
            <a:off x="889000" y="184150"/>
            <a:ext cx="1866900" cy="1143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87248-F177-4AA8-9B69-9340D5738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92099" y="-46664"/>
            <a:ext cx="6540499" cy="46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4" tIns="45702" rIns="91404" bIns="4570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400" b="1" dirty="0">
                <a:solidFill>
                  <a:srgbClr val="375517"/>
                </a:solidFill>
                <a:latin typeface="+mj-lt"/>
                <a:hlinkClick r:id="rId4"/>
              </a:rPr>
              <a:t>www.norman-network.com/nds/</a:t>
            </a:r>
            <a:endParaRPr lang="it-IT" sz="2400" b="1" dirty="0">
              <a:solidFill>
                <a:srgbClr val="375517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F42DF-6B51-4A9E-BDFB-D3CD6D55A40D}"/>
              </a:ext>
            </a:extLst>
          </p:cNvPr>
          <p:cNvSpPr/>
          <p:nvPr/>
        </p:nvSpPr>
        <p:spPr>
          <a:xfrm>
            <a:off x="816864" y="4605498"/>
            <a:ext cx="2414016" cy="88603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  <a:prstDash val="sysDash"/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BAB8A8-B382-4C49-973A-A70FED0839C9}"/>
              </a:ext>
            </a:extLst>
          </p:cNvPr>
          <p:cNvSpPr/>
          <p:nvPr/>
        </p:nvSpPr>
        <p:spPr>
          <a:xfrm>
            <a:off x="5913122" y="3719467"/>
            <a:ext cx="2414016" cy="8860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F30E79-CB85-4414-AF00-C78FF2C680AB}"/>
              </a:ext>
            </a:extLst>
          </p:cNvPr>
          <p:cNvSpPr/>
          <p:nvPr/>
        </p:nvSpPr>
        <p:spPr>
          <a:xfrm>
            <a:off x="5913120" y="2824322"/>
            <a:ext cx="2414016" cy="88603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93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A61A0D8-AD82-4F67-A49C-823697CD2A79}"/>
              </a:ext>
            </a:extLst>
          </p:cNvPr>
          <p:cNvGrpSpPr/>
          <p:nvPr/>
        </p:nvGrpSpPr>
        <p:grpSpPr>
          <a:xfrm>
            <a:off x="274519" y="33337"/>
            <a:ext cx="8869481" cy="6791325"/>
            <a:chOff x="0" y="0"/>
            <a:chExt cx="9144000" cy="75163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C80198E-2E5D-4F81-B660-46C073C86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42551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EE36A97-6E6D-4F3B-88FE-AECCF71A8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25514"/>
              <a:ext cx="9144000" cy="1090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5297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096F5-9AE3-4240-AC23-7F4BC3EA8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65"/>
            <a:ext cx="9144000" cy="66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E3ACBE6-2F8B-4800-97A8-8487D74EFF61}"/>
              </a:ext>
            </a:extLst>
          </p:cNvPr>
          <p:cNvGrpSpPr/>
          <p:nvPr/>
        </p:nvGrpSpPr>
        <p:grpSpPr>
          <a:xfrm>
            <a:off x="571500" y="0"/>
            <a:ext cx="8394700" cy="6858000"/>
            <a:chOff x="0" y="0"/>
            <a:chExt cx="9144000" cy="75877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4FC21A-7D64-443B-8F08-DA5F6E2A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31547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EEDE3A-C16C-4624-B30B-648C7A948A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9032"/>
            <a:stretch/>
          </p:blipFill>
          <p:spPr>
            <a:xfrm>
              <a:off x="0" y="5802247"/>
              <a:ext cx="9144000" cy="1785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0631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F07654-FE48-4224-AF5B-9752D8C487B8}"/>
              </a:ext>
            </a:extLst>
          </p:cNvPr>
          <p:cNvGrpSpPr/>
          <p:nvPr/>
        </p:nvGrpSpPr>
        <p:grpSpPr>
          <a:xfrm>
            <a:off x="0" y="137238"/>
            <a:ext cx="9144000" cy="6720762"/>
            <a:chOff x="0" y="0"/>
            <a:chExt cx="9144000" cy="67207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5448557-0C44-49DA-BA45-1859459BA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6136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9643A9-B86B-4CA6-B83A-694E60C53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4681"/>
            <a:stretch/>
          </p:blipFill>
          <p:spPr>
            <a:xfrm>
              <a:off x="0" y="5620169"/>
              <a:ext cx="9144000" cy="11005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27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FAF64C-71BC-47E6-ABEA-5F3190D5A2C3}"/>
              </a:ext>
            </a:extLst>
          </p:cNvPr>
          <p:cNvSpPr/>
          <p:nvPr/>
        </p:nvSpPr>
        <p:spPr>
          <a:xfrm>
            <a:off x="0" y="636104"/>
            <a:ext cx="9144000" cy="7951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highlight>
                  <a:srgbClr val="000000"/>
                </a:highlight>
              </a:rPr>
              <a:t>NORMAN DSFP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537A4B-9F9A-44DB-9D26-36C25BF89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542" y="1454151"/>
            <a:ext cx="65436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5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924D0-8C27-44FD-B156-DC1AB4BABB1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0" b="12992"/>
          <a:stretch/>
        </p:blipFill>
        <p:spPr bwMode="auto">
          <a:xfrm>
            <a:off x="0" y="281902"/>
            <a:ext cx="9156708" cy="5853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66CA10-B1CA-4C83-8778-CF9EAFF342B6}"/>
              </a:ext>
            </a:extLst>
          </p:cNvPr>
          <p:cNvSpPr txBox="1"/>
          <p:nvPr/>
        </p:nvSpPr>
        <p:spPr>
          <a:xfrm>
            <a:off x="1752601" y="6519446"/>
            <a:ext cx="740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Alygizakis et al., 2019, </a:t>
            </a:r>
            <a:r>
              <a:rPr lang="en-US" dirty="0" err="1"/>
              <a:t>TraC</a:t>
            </a:r>
            <a:r>
              <a:rPr lang="en-US" dirty="0"/>
              <a:t>, DOI:</a:t>
            </a:r>
            <a:r>
              <a:rPr lang="en-US" dirty="0">
                <a:hlinkClick r:id="rId4"/>
              </a:rPr>
              <a:t>10.1016/j.trac.2019.04.008</a:t>
            </a:r>
            <a:r>
              <a:rPr lang="en-US" dirty="0"/>
              <a:t> [Open Access]</a:t>
            </a:r>
          </a:p>
        </p:txBody>
      </p:sp>
    </p:spTree>
    <p:extLst>
      <p:ext uri="{BB962C8B-B14F-4D97-AF65-F5344CB8AC3E}">
        <p14:creationId xmlns:p14="http://schemas.microsoft.com/office/powerpoint/2010/main" val="970665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" y="474409"/>
            <a:ext cx="9141661" cy="6043313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0" y="-1"/>
            <a:ext cx="9144000" cy="474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55685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result for document">
            <a:extLst>
              <a:ext uri="{FF2B5EF4-FFF2-40B4-BE49-F238E27FC236}">
                <a16:creationId xmlns:a16="http://schemas.microsoft.com/office/drawing/2014/main" id="{12048953-B061-4601-98FA-CCFE41FE7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905576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document">
            <a:extLst>
              <a:ext uri="{FF2B5EF4-FFF2-40B4-BE49-F238E27FC236}">
                <a16:creationId xmlns:a16="http://schemas.microsoft.com/office/drawing/2014/main" id="{0C855141-1AAD-43A6-B377-4B6C9818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34" y="1770982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CF9BBC7-13BE-4E29-AA63-CC269B7DF608}"/>
              </a:ext>
            </a:extLst>
          </p:cNvPr>
          <p:cNvSpPr txBox="1">
            <a:spLocks/>
          </p:cNvSpPr>
          <p:nvPr/>
        </p:nvSpPr>
        <p:spPr>
          <a:xfrm>
            <a:off x="2750795" y="2396238"/>
            <a:ext cx="5994191" cy="46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23" name="Picture 2" descr="Image result for document">
            <a:extLst>
              <a:ext uri="{FF2B5EF4-FFF2-40B4-BE49-F238E27FC236}">
                <a16:creationId xmlns:a16="http://schemas.microsoft.com/office/drawing/2014/main" id="{21F45EFB-77E2-489E-8A06-CCDAF8FA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2632521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1BE53CF-3B9F-4F01-9E9A-85213062A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409" y="1105399"/>
            <a:ext cx="6458990" cy="600074"/>
          </a:xfrm>
        </p:spPr>
        <p:txBody>
          <a:bodyPr>
            <a:noAutofit/>
          </a:bodyPr>
          <a:lstStyle/>
          <a:p>
            <a:r>
              <a:rPr lang="en-US" sz="2400" dirty="0"/>
              <a:t>Organization (Organization details sheet in DCT)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332B884-7510-4D31-B6A3-3282663D1DC0}"/>
              </a:ext>
            </a:extLst>
          </p:cNvPr>
          <p:cNvSpPr txBox="1">
            <a:spLocks/>
          </p:cNvSpPr>
          <p:nvPr/>
        </p:nvSpPr>
        <p:spPr>
          <a:xfrm>
            <a:off x="2245154" y="5396463"/>
            <a:ext cx="6688746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Fragment Peak list (Fragment sheet in DCT)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2055F1C-F58F-4B2E-8C90-B03C669FCD4E}"/>
              </a:ext>
            </a:extLst>
          </p:cNvPr>
          <p:cNvSpPr txBox="1">
            <a:spLocks/>
          </p:cNvSpPr>
          <p:nvPr/>
        </p:nvSpPr>
        <p:spPr>
          <a:xfrm>
            <a:off x="2232203" y="6294990"/>
            <a:ext cx="6810069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Spiked Compounds (Spiked compounds sheet in DCT)</a:t>
            </a:r>
          </a:p>
        </p:txBody>
      </p:sp>
      <p:pic>
        <p:nvPicPr>
          <p:cNvPr id="28" name="Picture 2" descr="Image result for document">
            <a:extLst>
              <a:ext uri="{FF2B5EF4-FFF2-40B4-BE49-F238E27FC236}">
                <a16:creationId xmlns:a16="http://schemas.microsoft.com/office/drawing/2014/main" id="{48113F52-54F2-4994-86BA-13A0AF2C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4362189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document">
            <a:extLst>
              <a:ext uri="{FF2B5EF4-FFF2-40B4-BE49-F238E27FC236}">
                <a16:creationId xmlns:a16="http://schemas.microsoft.com/office/drawing/2014/main" id="{DB5DC00F-EB3E-41A6-9AA8-70285D7B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6126480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EE8EE69-ABFA-4A39-B829-F527E6DC160F}"/>
              </a:ext>
            </a:extLst>
          </p:cNvPr>
          <p:cNvSpPr txBox="1">
            <a:spLocks/>
          </p:cNvSpPr>
          <p:nvPr/>
        </p:nvSpPr>
        <p:spPr>
          <a:xfrm>
            <a:off x="2207264" y="3686557"/>
            <a:ext cx="6923786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Instrumental Set up (Method LC-MS(MS) sheet in DCT)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B847335-66F8-4A7D-9A82-CB6FF2077771}"/>
              </a:ext>
            </a:extLst>
          </p:cNvPr>
          <p:cNvSpPr txBox="1">
            <a:spLocks/>
          </p:cNvSpPr>
          <p:nvPr/>
        </p:nvSpPr>
        <p:spPr>
          <a:xfrm>
            <a:off x="2229509" y="1938720"/>
            <a:ext cx="6458990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RTI (RTI sheet in DCT)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2C2081-23E3-4C3B-AC95-615ABEAE4E57}"/>
              </a:ext>
            </a:extLst>
          </p:cNvPr>
          <p:cNvSpPr txBox="1">
            <a:spLocks/>
          </p:cNvSpPr>
          <p:nvPr/>
        </p:nvSpPr>
        <p:spPr>
          <a:xfrm>
            <a:off x="2245153" y="2823556"/>
            <a:ext cx="6810069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Sample description (Sample description sheet in DCT)</a:t>
            </a:r>
          </a:p>
        </p:txBody>
      </p:sp>
      <p:pic>
        <p:nvPicPr>
          <p:cNvPr id="33" name="Picture 2" descr="Image result for document">
            <a:extLst>
              <a:ext uri="{FF2B5EF4-FFF2-40B4-BE49-F238E27FC236}">
                <a16:creationId xmlns:a16="http://schemas.microsoft.com/office/drawing/2014/main" id="{556CB55B-5543-473B-B6F5-7B07BD3BA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34" y="3492445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document">
            <a:extLst>
              <a:ext uri="{FF2B5EF4-FFF2-40B4-BE49-F238E27FC236}">
                <a16:creationId xmlns:a16="http://schemas.microsoft.com/office/drawing/2014/main" id="{AD6B7C6E-B8FC-443E-94AC-0C8F2AB5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384" y="5223652"/>
            <a:ext cx="704956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6D7BAE-DCD1-4508-93FE-A1ABECC2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96" y="3189982"/>
            <a:ext cx="1186809" cy="119363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70119710-576C-4A4F-8244-DC3D8246A154}"/>
              </a:ext>
            </a:extLst>
          </p:cNvPr>
          <p:cNvSpPr txBox="1">
            <a:spLocks/>
          </p:cNvSpPr>
          <p:nvPr/>
        </p:nvSpPr>
        <p:spPr>
          <a:xfrm>
            <a:off x="2245154" y="4563947"/>
            <a:ext cx="6610564" cy="600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Peak list (ANALYSIS sheet in DCT)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3047E-95C8-4A06-8164-4CE27AF80401}"/>
              </a:ext>
            </a:extLst>
          </p:cNvPr>
          <p:cNvSpPr/>
          <p:nvPr/>
        </p:nvSpPr>
        <p:spPr>
          <a:xfrm>
            <a:off x="0" y="1418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NTS Data collection template</a:t>
            </a:r>
          </a:p>
        </p:txBody>
      </p:sp>
    </p:spTree>
    <p:extLst>
      <p:ext uri="{BB962C8B-B14F-4D97-AF65-F5344CB8AC3E}">
        <p14:creationId xmlns:p14="http://schemas.microsoft.com/office/powerpoint/2010/main" val="378262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C20BAA-2422-4DD9-AE72-C65E3D4B2DF2}"/>
              </a:ext>
            </a:extLst>
          </p:cNvPr>
          <p:cNvSpPr/>
          <p:nvPr/>
        </p:nvSpPr>
        <p:spPr>
          <a:xfrm>
            <a:off x="0" y="0"/>
            <a:ext cx="1097213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F9B5D-5198-4AD6-991D-C58EE666CC49}"/>
              </a:ext>
            </a:extLst>
          </p:cNvPr>
          <p:cNvSpPr/>
          <p:nvPr/>
        </p:nvSpPr>
        <p:spPr>
          <a:xfrm>
            <a:off x="163111" y="2011680"/>
            <a:ext cx="1097213" cy="484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8309F8-FC73-45E5-BC71-F6DB6AD8A015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Upload chromatograms to DSFP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A9B02-AC81-434B-8110-33F54A76CD7C}"/>
              </a:ext>
            </a:extLst>
          </p:cNvPr>
          <p:cNvPicPr/>
          <p:nvPr/>
        </p:nvPicPr>
        <p:blipFill rotWithShape="1">
          <a:blip r:embed="rId3"/>
          <a:srcRect b="21577"/>
          <a:stretch/>
        </p:blipFill>
        <p:spPr bwMode="auto">
          <a:xfrm>
            <a:off x="720970" y="440054"/>
            <a:ext cx="7886700" cy="64179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029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CD7354-2F35-4F7B-AB29-6B77453F9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832"/>
          <a:stretch/>
        </p:blipFill>
        <p:spPr>
          <a:xfrm>
            <a:off x="36578" y="1454"/>
            <a:ext cx="9106011" cy="68967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D76335-3F5F-49E4-9A95-5C1966DD286C}"/>
              </a:ext>
            </a:extLst>
          </p:cNvPr>
          <p:cNvSpPr/>
          <p:nvPr/>
        </p:nvSpPr>
        <p:spPr>
          <a:xfrm>
            <a:off x="0" y="0"/>
            <a:ext cx="2708031" cy="71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734B20-6790-44B5-A6BE-4D26017D174B}"/>
              </a:ext>
            </a:extLst>
          </p:cNvPr>
          <p:cNvSpPr/>
          <p:nvPr/>
        </p:nvSpPr>
        <p:spPr>
          <a:xfrm>
            <a:off x="-76208" y="6522849"/>
            <a:ext cx="3249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hlinkClick r:id="rId4"/>
              </a:rPr>
              <a:t>https://tinyurl.com/y2u2xqpk</a:t>
            </a:r>
            <a:r>
              <a:rPr lang="en-US" b="1" dirty="0"/>
              <a:t> 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4F8319-702C-4F09-808E-3959D9F1EC41}"/>
              </a:ext>
            </a:extLst>
          </p:cNvPr>
          <p:cNvGrpSpPr/>
          <p:nvPr/>
        </p:nvGrpSpPr>
        <p:grpSpPr>
          <a:xfrm>
            <a:off x="1703365" y="316002"/>
            <a:ext cx="2425166" cy="2751003"/>
            <a:chOff x="-16518" y="493151"/>
            <a:chExt cx="2425166" cy="275100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CDEC00-CB23-4611-80A8-F9FD6D6A3C24}"/>
                </a:ext>
              </a:extLst>
            </p:cNvPr>
            <p:cNvSpPr/>
            <p:nvPr/>
          </p:nvSpPr>
          <p:spPr>
            <a:xfrm>
              <a:off x="-16518" y="493151"/>
              <a:ext cx="2128860" cy="275100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06B4DE10-12C3-47C5-B55A-BD9B6923E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77" y="507040"/>
              <a:ext cx="384521" cy="69165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DCBDF2-C3EE-4778-8A39-DAC05E715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8" y="1311055"/>
              <a:ext cx="692115" cy="41027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8D18A3-795F-4EFC-B61F-C2B984174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69" y="1863603"/>
              <a:ext cx="573303" cy="57330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6C9B386-689C-4E1D-A9ED-A8DB7F8D6D64}"/>
                </a:ext>
              </a:extLst>
            </p:cNvPr>
            <p:cNvSpPr/>
            <p:nvPr/>
          </p:nvSpPr>
          <p:spPr>
            <a:xfrm>
              <a:off x="579693" y="1954649"/>
              <a:ext cx="1680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Eurasian otter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67E675-016C-42EF-9294-5AD13A274C0B}"/>
                </a:ext>
              </a:extLst>
            </p:cNvPr>
            <p:cNvSpPr/>
            <p:nvPr/>
          </p:nvSpPr>
          <p:spPr>
            <a:xfrm>
              <a:off x="727846" y="1340599"/>
              <a:ext cx="16808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Harbor seal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74595B8-9BE2-4712-81B1-5E8036438EE2}"/>
                </a:ext>
              </a:extLst>
            </p:cNvPr>
            <p:cNvSpPr/>
            <p:nvPr/>
          </p:nvSpPr>
          <p:spPr>
            <a:xfrm>
              <a:off x="763060" y="722241"/>
              <a:ext cx="10232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Buzzard</a:t>
              </a:r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048D0-1DA5-4CD6-946C-BD7E2EF9BE85}"/>
              </a:ext>
            </a:extLst>
          </p:cNvPr>
          <p:cNvSpPr/>
          <p:nvPr/>
        </p:nvSpPr>
        <p:spPr>
          <a:xfrm>
            <a:off x="455147" y="-46538"/>
            <a:ext cx="1676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Pray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18ED6D-4E2D-4592-B936-9B7F8ACAEA28}"/>
              </a:ext>
            </a:extLst>
          </p:cNvPr>
          <p:cNvSpPr/>
          <p:nvPr/>
        </p:nvSpPr>
        <p:spPr>
          <a:xfrm>
            <a:off x="1548614" y="-16693"/>
            <a:ext cx="645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&amp;</a:t>
            </a:r>
            <a:endParaRPr lang="en-US" dirty="0"/>
          </a:p>
        </p:txBody>
      </p:sp>
      <p:sp>
        <p:nvSpPr>
          <p:cNvPr id="36" name="Ορθογώνιο 6">
            <a:extLst>
              <a:ext uri="{FF2B5EF4-FFF2-40B4-BE49-F238E27FC236}">
                <a16:creationId xmlns:a16="http://schemas.microsoft.com/office/drawing/2014/main" id="{CDBCEC9D-61EB-419C-8F63-C3A66612D73A}"/>
              </a:ext>
            </a:extLst>
          </p:cNvPr>
          <p:cNvSpPr/>
          <p:nvPr/>
        </p:nvSpPr>
        <p:spPr>
          <a:xfrm>
            <a:off x="3780323" y="0"/>
            <a:ext cx="538900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spcBef>
                <a:spcPct val="0"/>
              </a:spcBef>
              <a:spcAft>
                <a:spcPts val="12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Gathering of 67 samples (Tier 1)</a:t>
            </a:r>
          </a:p>
        </p:txBody>
      </p:sp>
      <p:pic>
        <p:nvPicPr>
          <p:cNvPr id="37" name="Εικόνα 1">
            <a:extLst>
              <a:ext uri="{FF2B5EF4-FFF2-40B4-BE49-F238E27FC236}">
                <a16:creationId xmlns:a16="http://schemas.microsoft.com/office/drawing/2014/main" id="{83144798-C8BD-417E-A78B-1A06AE22CA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5564" b="35665"/>
          <a:stretch/>
        </p:blipFill>
        <p:spPr>
          <a:xfrm>
            <a:off x="6729830" y="3906713"/>
            <a:ext cx="1887120" cy="620573"/>
          </a:xfrm>
          <a:prstGeom prst="rect">
            <a:avLst/>
          </a:prstGeom>
        </p:spPr>
      </p:pic>
      <p:pic>
        <p:nvPicPr>
          <p:cNvPr id="38" name="Εικόνα 2">
            <a:extLst>
              <a:ext uri="{FF2B5EF4-FFF2-40B4-BE49-F238E27FC236}">
                <a16:creationId xmlns:a16="http://schemas.microsoft.com/office/drawing/2014/main" id="{8A1AB3A3-6A54-4FDF-BEDF-C6222CE7D50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/>
          <a:srcRect t="5363" b="5415"/>
          <a:stretch/>
        </p:blipFill>
        <p:spPr>
          <a:xfrm>
            <a:off x="8093010" y="4545806"/>
            <a:ext cx="1048632" cy="1166813"/>
          </a:xfrm>
          <a:prstGeom prst="rect">
            <a:avLst/>
          </a:prstGeom>
        </p:spPr>
      </p:pic>
      <p:pic>
        <p:nvPicPr>
          <p:cNvPr id="39" name="Εικόνα 3">
            <a:extLst>
              <a:ext uri="{FF2B5EF4-FFF2-40B4-BE49-F238E27FC236}">
                <a16:creationId xmlns:a16="http://schemas.microsoft.com/office/drawing/2014/main" id="{9599B2E3-5D48-4123-A925-476DD9162B0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9829" y="6312876"/>
            <a:ext cx="1324739" cy="505071"/>
          </a:xfrm>
          <a:prstGeom prst="rect">
            <a:avLst/>
          </a:prstGeom>
        </p:spPr>
      </p:pic>
      <p:pic>
        <p:nvPicPr>
          <p:cNvPr id="40" name="Εικόνα 4">
            <a:extLst>
              <a:ext uri="{FF2B5EF4-FFF2-40B4-BE49-F238E27FC236}">
                <a16:creationId xmlns:a16="http://schemas.microsoft.com/office/drawing/2014/main" id="{B759B530-35B2-4D84-BDA5-AAC44A3D66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262" t="12635" r="11375" b="11560"/>
          <a:stretch/>
        </p:blipFill>
        <p:spPr>
          <a:xfrm>
            <a:off x="6729830" y="4545806"/>
            <a:ext cx="1326454" cy="1047371"/>
          </a:xfrm>
          <a:prstGeom prst="rect">
            <a:avLst/>
          </a:prstGeom>
        </p:spPr>
      </p:pic>
      <p:pic>
        <p:nvPicPr>
          <p:cNvPr id="41" name="Εικόνα 5">
            <a:extLst>
              <a:ext uri="{FF2B5EF4-FFF2-40B4-BE49-F238E27FC236}">
                <a16:creationId xmlns:a16="http://schemas.microsoft.com/office/drawing/2014/main" id="{38DEB765-0C4C-430A-949D-54B489E916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05032" y="5749658"/>
            <a:ext cx="1036610" cy="1068289"/>
          </a:xfrm>
          <a:prstGeom prst="rect">
            <a:avLst/>
          </a:prstGeom>
        </p:spPr>
      </p:pic>
      <p:pic>
        <p:nvPicPr>
          <p:cNvPr id="42" name="Picture 8" descr="https://lifeapex.eu/wp-content/uploads/2019/01/logo5-e1547988794254.png">
            <a:extLst>
              <a:ext uri="{FF2B5EF4-FFF2-40B4-BE49-F238E27FC236}">
                <a16:creationId xmlns:a16="http://schemas.microsoft.com/office/drawing/2014/main" id="{B1461711-8A23-4940-8813-913E45DAD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30" y="5621433"/>
            <a:ext cx="1324738" cy="66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20E608F-16A7-4F86-8B76-45C99203E782}"/>
              </a:ext>
            </a:extLst>
          </p:cNvPr>
          <p:cNvGrpSpPr/>
          <p:nvPr/>
        </p:nvGrpSpPr>
        <p:grpSpPr>
          <a:xfrm>
            <a:off x="2972" y="311685"/>
            <a:ext cx="1860359" cy="2755321"/>
            <a:chOff x="2066584" y="305633"/>
            <a:chExt cx="1860359" cy="275532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7651B8F-AB79-424E-BC9C-C3762DA1323B}"/>
                </a:ext>
              </a:extLst>
            </p:cNvPr>
            <p:cNvGrpSpPr/>
            <p:nvPr/>
          </p:nvGrpSpPr>
          <p:grpSpPr>
            <a:xfrm>
              <a:off x="2066584" y="305633"/>
              <a:ext cx="1860359" cy="2755321"/>
              <a:chOff x="2066584" y="305633"/>
              <a:chExt cx="1860359" cy="2755321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52D1E4D-274D-4F26-A40B-93FA81473833}"/>
                  </a:ext>
                </a:extLst>
              </p:cNvPr>
              <p:cNvSpPr/>
              <p:nvPr/>
            </p:nvSpPr>
            <p:spPr>
              <a:xfrm>
                <a:off x="2066584" y="305633"/>
                <a:ext cx="1728470" cy="275532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5C8CA3B5-335E-4265-B38A-02C05FDFC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3453" y="804671"/>
                <a:ext cx="646160" cy="46747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4132F2D5-A5F6-4E65-94BF-27D74A5C80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249" y="1430828"/>
                <a:ext cx="740782" cy="350058"/>
              </a:xfrm>
              <a:prstGeom prst="rect">
                <a:avLst/>
              </a:prstGeom>
            </p:spPr>
          </p:pic>
          <p:pic>
            <p:nvPicPr>
              <p:cNvPr id="20" name="Picture 1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530A9C5-FAD9-4CDF-9353-985035561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5443" y="316742"/>
                <a:ext cx="806631" cy="369332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F668C4B-C15E-45D9-81D7-BD944E6BECEE}"/>
                  </a:ext>
                </a:extLst>
              </p:cNvPr>
              <p:cNvSpPr/>
              <p:nvPr/>
            </p:nvSpPr>
            <p:spPr>
              <a:xfrm>
                <a:off x="2903685" y="349922"/>
                <a:ext cx="10232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Bream</a:t>
                </a:r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8BA0CD-9E79-4DD4-A9FB-0B1983D18C15}"/>
                  </a:ext>
                </a:extLst>
              </p:cNvPr>
              <p:cNvSpPr/>
              <p:nvPr/>
            </p:nvSpPr>
            <p:spPr>
              <a:xfrm>
                <a:off x="2811938" y="861923"/>
                <a:ext cx="10232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Eelpout</a:t>
                </a:r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0536DF-0B93-4906-8F66-96F0C39FD839}"/>
                  </a:ext>
                </a:extLst>
              </p:cNvPr>
              <p:cNvSpPr/>
              <p:nvPr/>
            </p:nvSpPr>
            <p:spPr>
              <a:xfrm>
                <a:off x="2902601" y="1425545"/>
                <a:ext cx="102325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Roach</a:t>
                </a:r>
                <a:endParaRPr lang="en-US" dirty="0"/>
              </a:p>
            </p:txBody>
          </p:sp>
          <p:pic>
            <p:nvPicPr>
              <p:cNvPr id="8" name="Picture 7" descr="A picture containing photo, black, sitting&#10;&#10;Description automatically generated">
                <a:extLst>
                  <a:ext uri="{FF2B5EF4-FFF2-40B4-BE49-F238E27FC236}">
                    <a16:creationId xmlns:a16="http://schemas.microsoft.com/office/drawing/2014/main" id="{AF7D6883-F546-46E1-BF3C-1A6E14ECC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0289" y="2571313"/>
                <a:ext cx="234639" cy="332949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72B4C8-DFE4-465B-961C-909AAB31E6EA}"/>
                  </a:ext>
                </a:extLst>
              </p:cNvPr>
              <p:cNvSpPr/>
              <p:nvPr/>
            </p:nvSpPr>
            <p:spPr>
              <a:xfrm>
                <a:off x="2851153" y="2414623"/>
                <a:ext cx="91143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Herring gull egg</a:t>
                </a:r>
                <a:endParaRPr lang="en-US" dirty="0"/>
              </a:p>
            </p:txBody>
          </p:sp>
        </p:grpSp>
        <p:pic>
          <p:nvPicPr>
            <p:cNvPr id="25" name="Picture 24" descr="A close up of a fish&#10;&#10;Description automatically generated">
              <a:extLst>
                <a:ext uri="{FF2B5EF4-FFF2-40B4-BE49-F238E27FC236}">
                  <a16:creationId xmlns:a16="http://schemas.microsoft.com/office/drawing/2014/main" id="{8CF81C68-9B85-4931-B9E3-66A4516A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24" y="2059622"/>
              <a:ext cx="740782" cy="232783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C33C6A0-D2BD-4E1E-B31D-CA88DD848ADF}"/>
                </a:ext>
              </a:extLst>
            </p:cNvPr>
            <p:cNvSpPr/>
            <p:nvPr/>
          </p:nvSpPr>
          <p:spPr>
            <a:xfrm>
              <a:off x="2884887" y="1988556"/>
              <a:ext cx="9114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Herring</a:t>
              </a:r>
              <a:endParaRPr lang="en-US" dirty="0"/>
            </a:p>
          </p:txBody>
        </p:sp>
      </p:grpSp>
      <p:pic>
        <p:nvPicPr>
          <p:cNvPr id="14" name="Picture 13" descr="A picture containing animal&#10;&#10;Description automatically generated">
            <a:extLst>
              <a:ext uri="{FF2B5EF4-FFF2-40B4-BE49-F238E27FC236}">
                <a16:creationId xmlns:a16="http://schemas.microsoft.com/office/drawing/2014/main" id="{9619793F-D617-4592-BDF3-683E038E3F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98817">
            <a:off x="1591768" y="2571678"/>
            <a:ext cx="786875" cy="24806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7968101-CB7F-4871-A885-1AB06DB919D0}"/>
              </a:ext>
            </a:extLst>
          </p:cNvPr>
          <p:cNvSpPr/>
          <p:nvPr/>
        </p:nvSpPr>
        <p:spPr>
          <a:xfrm>
            <a:off x="2100506" y="2559173"/>
            <a:ext cx="1948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Harbour</a:t>
            </a:r>
            <a:r>
              <a:rPr lang="en-US" b="1" dirty="0"/>
              <a:t> Porpoise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37303D-E7F6-4A20-9BB4-59BDF844FD60}"/>
              </a:ext>
            </a:extLst>
          </p:cNvPr>
          <p:cNvSpPr/>
          <p:nvPr/>
        </p:nvSpPr>
        <p:spPr>
          <a:xfrm>
            <a:off x="2636713" y="67050"/>
            <a:ext cx="184994" cy="243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58B031-EEDE-4B97-95DE-310017BCD1E9}"/>
              </a:ext>
            </a:extLst>
          </p:cNvPr>
          <p:cNvSpPr/>
          <p:nvPr/>
        </p:nvSpPr>
        <p:spPr>
          <a:xfrm>
            <a:off x="2060128" y="-48406"/>
            <a:ext cx="1539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Top predators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E4767D6-5B2B-4652-82FB-61C4C08D80E9}"/>
              </a:ext>
            </a:extLst>
          </p:cNvPr>
          <p:cNvGrpSpPr/>
          <p:nvPr/>
        </p:nvGrpSpPr>
        <p:grpSpPr>
          <a:xfrm>
            <a:off x="131884" y="105508"/>
            <a:ext cx="8880231" cy="6752492"/>
            <a:chOff x="0" y="0"/>
            <a:chExt cx="9144000" cy="68580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33FABB1-79C9-4381-A97C-777C877A914D}"/>
                </a:ext>
              </a:extLst>
            </p:cNvPr>
            <p:cNvGrpSpPr/>
            <p:nvPr/>
          </p:nvGrpSpPr>
          <p:grpSpPr>
            <a:xfrm>
              <a:off x="0" y="0"/>
              <a:ext cx="9067800" cy="6858000"/>
              <a:chOff x="0" y="0"/>
              <a:chExt cx="9144000" cy="702945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C435D2D-0E88-4729-89B3-89CA0E14C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144000" cy="604861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6D9EF88-994E-4856-9334-D3961B6E55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609" b="3155"/>
              <a:stretch/>
            </p:blipFill>
            <p:spPr>
              <a:xfrm>
                <a:off x="201468" y="6048611"/>
                <a:ext cx="8783782" cy="980840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578678D-82D0-44F4-88E2-C6DE57C7E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603" t="80387" b="3156"/>
            <a:stretch/>
          </p:blipFill>
          <p:spPr>
            <a:xfrm>
              <a:off x="8586816" y="6594475"/>
              <a:ext cx="557184" cy="2635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22C1F7B-6C5E-48E4-8931-8D28CBADC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3603" t="80387" b="3156"/>
            <a:stretch/>
          </p:blipFill>
          <p:spPr>
            <a:xfrm>
              <a:off x="0" y="6594474"/>
              <a:ext cx="557184" cy="26352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DD0C1C-C8C9-4E60-B546-F80E25399078}"/>
              </a:ext>
            </a:extLst>
          </p:cNvPr>
          <p:cNvGrpSpPr/>
          <p:nvPr/>
        </p:nvGrpSpPr>
        <p:grpSpPr>
          <a:xfrm>
            <a:off x="7837075" y="4006787"/>
            <a:ext cx="1267857" cy="2545080"/>
            <a:chOff x="6493510" y="-160655"/>
            <a:chExt cx="2352675" cy="53141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79F8CD-3A39-49BA-8A41-7C9D4E0EB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76"/>
            <a:stretch/>
          </p:blipFill>
          <p:spPr>
            <a:xfrm>
              <a:off x="6493510" y="591448"/>
              <a:ext cx="2352675" cy="5780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5B69B8-6132-47FA-888F-D010DF25A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35" r="1356" b="4713"/>
            <a:stretch/>
          </p:blipFill>
          <p:spPr>
            <a:xfrm>
              <a:off x="6503036" y="1164238"/>
              <a:ext cx="2320771" cy="54887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CC833E-7170-45B6-9FBD-DE82786EB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03" t="5176" r="1345"/>
            <a:stretch/>
          </p:blipFill>
          <p:spPr>
            <a:xfrm>
              <a:off x="6503036" y="1729272"/>
              <a:ext cx="2320771" cy="57805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D6D846E-E3A4-4DEA-9B5E-9DE80C8722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09" t="3049"/>
            <a:stretch/>
          </p:blipFill>
          <p:spPr>
            <a:xfrm>
              <a:off x="6503036" y="2296802"/>
              <a:ext cx="2333625" cy="7572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DC612D-5DD1-4B1F-A267-0D44E98DC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39" t="4024" r="1161" b="5570"/>
            <a:stretch/>
          </p:blipFill>
          <p:spPr>
            <a:xfrm>
              <a:off x="6503036" y="3047807"/>
              <a:ext cx="2333625" cy="74057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2DC7E66-E31F-4796-A49D-F6925EBC9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224" t="2998" r="1554" b="6233"/>
            <a:stretch/>
          </p:blipFill>
          <p:spPr>
            <a:xfrm>
              <a:off x="6503036" y="3803854"/>
              <a:ext cx="2333625" cy="5619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9CFB50D-6488-4516-AE5C-896A4707D8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506" r="2038"/>
            <a:stretch/>
          </p:blipFill>
          <p:spPr>
            <a:xfrm>
              <a:off x="6503038" y="4381990"/>
              <a:ext cx="2333625" cy="7715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932556B-5973-44C3-9DB2-22DD364F1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633" t="4495" b="3643"/>
            <a:stretch/>
          </p:blipFill>
          <p:spPr>
            <a:xfrm>
              <a:off x="6493511" y="-160655"/>
              <a:ext cx="2352674" cy="761241"/>
            </a:xfrm>
            <a:prstGeom prst="rect">
              <a:avLst/>
            </a:prstGeom>
          </p:spPr>
        </p:pic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FCC6BF1A-470C-4976-A74B-F2BABB237604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Upload chromatograms to DSFP</a:t>
            </a:r>
          </a:p>
        </p:txBody>
      </p:sp>
    </p:spTree>
    <p:extLst>
      <p:ext uri="{BB962C8B-B14F-4D97-AF65-F5344CB8AC3E}">
        <p14:creationId xmlns:p14="http://schemas.microsoft.com/office/powerpoint/2010/main" val="302751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37300-7A7E-4A06-A221-BAD7187A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"/>
          <a:stretch/>
        </p:blipFill>
        <p:spPr>
          <a:xfrm>
            <a:off x="39565" y="0"/>
            <a:ext cx="9064869" cy="6049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9EF95-32D5-490B-ADE1-8354A588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8"/>
          <a:stretch/>
        </p:blipFill>
        <p:spPr>
          <a:xfrm>
            <a:off x="0" y="6121831"/>
            <a:ext cx="9144000" cy="691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81EAF-BCF9-4560-98B5-03C9258EEE89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Single mode search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3F755C-E419-4DF3-9B3D-6AB453C378CD}"/>
              </a:ext>
            </a:extLst>
          </p:cNvPr>
          <p:cNvSpPr/>
          <p:nvPr/>
        </p:nvSpPr>
        <p:spPr>
          <a:xfrm>
            <a:off x="2433270" y="2092568"/>
            <a:ext cx="6434506" cy="59934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537272-B688-494C-A460-2421F22B7F9B}"/>
              </a:ext>
            </a:extLst>
          </p:cNvPr>
          <p:cNvSpPr/>
          <p:nvPr/>
        </p:nvSpPr>
        <p:spPr>
          <a:xfrm>
            <a:off x="246916" y="951604"/>
            <a:ext cx="2021499" cy="1475073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FCBF5A-F5AE-408D-B8AE-53981771F0D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10" y="795020"/>
            <a:ext cx="8221980" cy="46964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D12102-68B1-41A2-B076-58AD82B48875}"/>
              </a:ext>
            </a:extLst>
          </p:cNvPr>
          <p:cNvSpPr txBox="1"/>
          <p:nvPr/>
        </p:nvSpPr>
        <p:spPr>
          <a:xfrm>
            <a:off x="-1" y="5508413"/>
            <a:ext cx="9120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Compounds with prior-knowledge on spectral behavior: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1600" dirty="0"/>
              <a:t>Ionization pre-selection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1600" dirty="0"/>
              <a:t>Adduct pre-selection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z="1600" dirty="0"/>
              <a:t>Qualifier fragments in evaluation of chromatograms module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1DA491-7CB8-4A5B-831C-5BFA43A0F4A9}"/>
              </a:ext>
            </a:extLst>
          </p:cNvPr>
          <p:cNvSpPr txBox="1"/>
          <p:nvPr/>
        </p:nvSpPr>
        <p:spPr>
          <a:xfrm>
            <a:off x="-1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Compound selection</a:t>
            </a:r>
          </a:p>
        </p:txBody>
      </p:sp>
      <p:pic>
        <p:nvPicPr>
          <p:cNvPr id="7" name="Picture 2" descr="Image result for massbank">
            <a:extLst>
              <a:ext uri="{FF2B5EF4-FFF2-40B4-BE49-F238E27FC236}">
                <a16:creationId xmlns:a16="http://schemas.microsoft.com/office/drawing/2014/main" id="{4D6E78C2-C733-4B2D-A7C2-94F10A210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48" b="32944"/>
          <a:stretch/>
        </p:blipFill>
        <p:spPr bwMode="auto">
          <a:xfrm>
            <a:off x="303944" y="5784845"/>
            <a:ext cx="1650267" cy="55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24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037300-7A7E-4A06-A221-BAD7187A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5"/>
          <a:stretch/>
        </p:blipFill>
        <p:spPr>
          <a:xfrm>
            <a:off x="39565" y="0"/>
            <a:ext cx="9064869" cy="6049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F9EF95-32D5-490B-ADE1-8354A5880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8"/>
          <a:stretch/>
        </p:blipFill>
        <p:spPr>
          <a:xfrm>
            <a:off x="0" y="6121831"/>
            <a:ext cx="9144000" cy="6917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781EAF-BCF9-4560-98B5-03C9258EEE89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Single mode search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40361-005E-40DD-BC34-E37F0B431204}"/>
              </a:ext>
            </a:extLst>
          </p:cNvPr>
          <p:cNvSpPr/>
          <p:nvPr/>
        </p:nvSpPr>
        <p:spPr>
          <a:xfrm>
            <a:off x="2381693" y="914400"/>
            <a:ext cx="6645349" cy="56006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9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8CB1D2-4247-4DCF-8FF3-AB68B36BEC7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r="-2" b="-2"/>
          <a:stretch/>
        </p:blipFill>
        <p:spPr bwMode="auto">
          <a:xfrm>
            <a:off x="561975" y="552460"/>
            <a:ext cx="8410575" cy="6305540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5CF55F-247F-475D-A98F-C8A75B45E90C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Chromatogram selection</a:t>
            </a:r>
          </a:p>
        </p:txBody>
      </p:sp>
    </p:spTree>
    <p:extLst>
      <p:ext uri="{BB962C8B-B14F-4D97-AF65-F5344CB8AC3E}">
        <p14:creationId xmlns:p14="http://schemas.microsoft.com/office/powerpoint/2010/main" val="387936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E6FA0C-02B6-485F-BBCE-DF90A19CE592}"/>
              </a:ext>
            </a:extLst>
          </p:cNvPr>
          <p:cNvSpPr/>
          <p:nvPr/>
        </p:nvSpPr>
        <p:spPr>
          <a:xfrm>
            <a:off x="0" y="0"/>
            <a:ext cx="9144000" cy="4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514350" algn="l"/>
              </a:tabLst>
            </a:pPr>
            <a:r>
              <a:rPr lang="en-US" sz="2400" b="1" dirty="0">
                <a:solidFill>
                  <a:srgbClr val="0D0D0D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Validation of DSFP by target results</a:t>
            </a:r>
            <a:endParaRPr lang="en-US" sz="2400" b="1" dirty="0">
              <a:solidFill>
                <a:srgbClr val="0D0D0D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9D3606-5203-416E-833A-394BC2B74F77}"/>
              </a:ext>
            </a:extLst>
          </p:cNvPr>
          <p:cNvGrpSpPr/>
          <p:nvPr/>
        </p:nvGrpSpPr>
        <p:grpSpPr>
          <a:xfrm>
            <a:off x="0" y="663643"/>
            <a:ext cx="9144000" cy="5574059"/>
            <a:chOff x="0" y="1105603"/>
            <a:chExt cx="9144000" cy="50713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D0DA52-870F-496B-81BF-30747026C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62" b="394"/>
            <a:stretch/>
          </p:blipFill>
          <p:spPr>
            <a:xfrm>
              <a:off x="0" y="1105603"/>
              <a:ext cx="8946356" cy="46284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ACB8F7-4472-4BE9-B778-3114BC15DA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458" t="23266" b="2250"/>
            <a:stretch/>
          </p:blipFill>
          <p:spPr>
            <a:xfrm>
              <a:off x="7974805" y="2188368"/>
              <a:ext cx="1047747" cy="34075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8D327E-46FB-4283-BFB0-E6007A0C9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38" y="5553075"/>
              <a:ext cx="3862388" cy="6143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53AE5B-F718-4E63-87B1-6ABB5953A8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549"/>
            <a:stretch/>
          </p:blipFill>
          <p:spPr>
            <a:xfrm>
              <a:off x="3206750" y="5918199"/>
              <a:ext cx="5937250" cy="258763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B42D8EE-F2F2-4123-8FAC-20EDD9FE8522}"/>
              </a:ext>
            </a:extLst>
          </p:cNvPr>
          <p:cNvSpPr/>
          <p:nvPr/>
        </p:nvSpPr>
        <p:spPr>
          <a:xfrm>
            <a:off x="7329252" y="620298"/>
            <a:ext cx="151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Cambria" panose="02040503050406030204" pitchFamily="18" charset="0"/>
              </a:rPr>
              <a:t>Tolyltriazole</a:t>
            </a:r>
            <a:endParaRPr lang="en-US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835B7B8-CA9A-4522-98E1-DE2EBAFF4B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24352" y="168116"/>
          <a:ext cx="1104900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MarvinOLE" r:id="rId8" imgW="1104840" imgH="1057320" progId="MarvinOLE.Document">
                  <p:embed/>
                </p:oleObj>
              </mc:Choice>
              <mc:Fallback>
                <p:oleObj name="MarvinOLE" r:id="rId8" imgW="1104840" imgH="1057320" progId="MarvinOLE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835B7B8-CA9A-4522-98E1-DE2EBAFF4B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24352" y="168116"/>
                        <a:ext cx="1104900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8356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8567DC-83FA-461B-9783-FA6C350BB4D7}"/>
              </a:ext>
            </a:extLst>
          </p:cNvPr>
          <p:cNvGrpSpPr/>
          <p:nvPr/>
        </p:nvGrpSpPr>
        <p:grpSpPr>
          <a:xfrm>
            <a:off x="-60960" y="465896"/>
            <a:ext cx="9204960" cy="6392104"/>
            <a:chOff x="-60960" y="467564"/>
            <a:chExt cx="9792114" cy="7641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2155357-DD64-4113-8B05-CF8D6A325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67564"/>
              <a:ext cx="9144000" cy="462048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C39AC55-8B22-40FC-B562-1158A5411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0960" y="5088048"/>
              <a:ext cx="9144000" cy="301887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500A6E-92C8-4EBF-9395-B007516BD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44000" y="1397000"/>
              <a:ext cx="555187" cy="41554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E8551DE-853D-4BEF-8136-0E4319E23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8928" y="4591050"/>
              <a:ext cx="620259" cy="32079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5AFDAD3-A1A0-43B1-8246-5D98B1075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8012" y="7838999"/>
              <a:ext cx="2283142" cy="270309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CE6FA0C-02B6-485F-BBCE-DF90A19CE592}"/>
              </a:ext>
            </a:extLst>
          </p:cNvPr>
          <p:cNvSpPr/>
          <p:nvPr/>
        </p:nvSpPr>
        <p:spPr>
          <a:xfrm>
            <a:off x="0" y="0"/>
            <a:ext cx="9144000" cy="467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tabLst>
                <a:tab pos="514350" algn="l"/>
              </a:tabLst>
            </a:pPr>
            <a:r>
              <a:rPr lang="en-US" sz="2400" b="1" dirty="0">
                <a:solidFill>
                  <a:srgbClr val="0D0D0D"/>
                </a:solidFill>
                <a:latin typeface="Calibri" panose="020F0502020204030204" pitchFamily="34" charset="0"/>
                <a:ea typeface="Cambria" panose="02040503050406030204" pitchFamily="18" charset="0"/>
                <a:cs typeface="Times New Roman" panose="02020603050405020304" pitchFamily="18" charset="0"/>
              </a:rPr>
              <a:t>Validation of DSFP by target results</a:t>
            </a:r>
            <a:endParaRPr lang="en-US" sz="2400" b="1" dirty="0">
              <a:solidFill>
                <a:srgbClr val="0D0D0D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42D8EE-F2F2-4123-8FAC-20EDD9FE8522}"/>
              </a:ext>
            </a:extLst>
          </p:cNvPr>
          <p:cNvSpPr/>
          <p:nvPr/>
        </p:nvSpPr>
        <p:spPr>
          <a:xfrm>
            <a:off x="8348740" y="316396"/>
            <a:ext cx="750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PFOA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22AF120-DB62-4B9A-9DA0-4E68AA0330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1393" y="-44688"/>
          <a:ext cx="1258974" cy="169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2" name="MarvinOLE" r:id="rId9" imgW="1771560" imgH="2381400" progId="MarvinOLE.Document">
                  <p:embed/>
                </p:oleObj>
              </mc:Choice>
              <mc:Fallback>
                <p:oleObj name="MarvinOLE" r:id="rId9" imgW="1771560" imgH="2381400" progId="MarvinOLE.Document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A22AF120-DB62-4B9A-9DA0-4E68AA0330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41393" y="-44688"/>
                        <a:ext cx="1258974" cy="1692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7340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EFB1D09-36AD-40ED-A19A-98EEDF7D87AB}"/>
              </a:ext>
            </a:extLst>
          </p:cNvPr>
          <p:cNvGrpSpPr/>
          <p:nvPr/>
        </p:nvGrpSpPr>
        <p:grpSpPr>
          <a:xfrm>
            <a:off x="333375" y="504825"/>
            <a:ext cx="8477250" cy="6353175"/>
            <a:chOff x="0" y="789710"/>
            <a:chExt cx="9193877" cy="74504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E6AB9C3-0456-405B-BB7B-1BA871D67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89710"/>
              <a:ext cx="9144000" cy="45994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AC579C-EC36-4499-BB6D-A8CD56769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3" y="4056697"/>
              <a:ext cx="9185564" cy="4183427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D9F1011-F95B-4764-84EC-5D95606C9F78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Batch-mode request 1/4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F3262C-21D1-497C-B2B6-B929F5695B9A}"/>
              </a:ext>
            </a:extLst>
          </p:cNvPr>
          <p:cNvSpPr/>
          <p:nvPr/>
        </p:nvSpPr>
        <p:spPr>
          <a:xfrm>
            <a:off x="274320" y="504825"/>
            <a:ext cx="8595360" cy="66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200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9D9526-B06C-4828-BAB3-3061A1537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9"/>
          <a:stretch/>
        </p:blipFill>
        <p:spPr>
          <a:xfrm>
            <a:off x="0" y="474602"/>
            <a:ext cx="9144000" cy="589524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5CCBFD-5AF9-4801-A81D-01D6193656FB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Batch-mode request 2/4</a:t>
            </a:r>
          </a:p>
        </p:txBody>
      </p:sp>
    </p:spTree>
    <p:extLst>
      <p:ext uri="{BB962C8B-B14F-4D97-AF65-F5344CB8AC3E}">
        <p14:creationId xmlns:p14="http://schemas.microsoft.com/office/powerpoint/2010/main" val="2874422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AF0E8A0-157D-4066-9666-A086AB30E294}"/>
              </a:ext>
            </a:extLst>
          </p:cNvPr>
          <p:cNvGrpSpPr/>
          <p:nvPr/>
        </p:nvGrpSpPr>
        <p:grpSpPr>
          <a:xfrm>
            <a:off x="405029" y="469900"/>
            <a:ext cx="8333942" cy="6388100"/>
            <a:chOff x="-30883" y="114300"/>
            <a:chExt cx="9144000" cy="7137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1707BE-BF76-4804-B81E-C09177F522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343"/>
            <a:stretch/>
          </p:blipFill>
          <p:spPr>
            <a:xfrm>
              <a:off x="210584" y="6556204"/>
              <a:ext cx="8814777" cy="69549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01DA8D-F2D4-427E-8D19-F363820AA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0883" y="114300"/>
              <a:ext cx="9144000" cy="6441904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C5FD970A-B904-47FB-BAF5-29AB602DE3AE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Batch-mode request 3/4</a:t>
            </a:r>
          </a:p>
        </p:txBody>
      </p:sp>
    </p:spTree>
    <p:extLst>
      <p:ext uri="{BB962C8B-B14F-4D97-AF65-F5344CB8AC3E}">
        <p14:creationId xmlns:p14="http://schemas.microsoft.com/office/powerpoint/2010/main" val="338475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6CC3A51-C6BD-40B0-B01E-4B56CF6EE5A8}"/>
              </a:ext>
            </a:extLst>
          </p:cNvPr>
          <p:cNvGrpSpPr/>
          <p:nvPr/>
        </p:nvGrpSpPr>
        <p:grpSpPr>
          <a:xfrm>
            <a:off x="-234092" y="-545566"/>
            <a:ext cx="9386514" cy="7254981"/>
            <a:chOff x="-775303" y="-597901"/>
            <a:chExt cx="12950603" cy="7617108"/>
          </a:xfrm>
        </p:grpSpPr>
        <p:graphicFrame>
          <p:nvGraphicFramePr>
            <p:cNvPr id="4" name="Διάγραμμα 1">
              <a:extLst>
                <a:ext uri="{FF2B5EF4-FFF2-40B4-BE49-F238E27FC236}">
                  <a16:creationId xmlns:a16="http://schemas.microsoft.com/office/drawing/2014/main" id="{2FE9BE29-AEEB-4CEF-8CB8-C3EB43CE6FE8}"/>
                </a:ext>
              </a:extLst>
            </p:cNvPr>
            <p:cNvGraphicFramePr/>
            <p:nvPr/>
          </p:nvGraphicFramePr>
          <p:xfrm>
            <a:off x="-775303" y="-597901"/>
            <a:ext cx="4632435" cy="401667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5" name="Εικόνα 2">
              <a:extLst>
                <a:ext uri="{FF2B5EF4-FFF2-40B4-BE49-F238E27FC236}">
                  <a16:creationId xmlns:a16="http://schemas.microsoft.com/office/drawing/2014/main" id="{DA013E4A-18FE-4403-8945-680F1D1B1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1" t="25000" r="6965" b="12856"/>
            <a:stretch/>
          </p:blipFill>
          <p:spPr>
            <a:xfrm>
              <a:off x="7211051" y="2848646"/>
              <a:ext cx="4964249" cy="2285841"/>
            </a:xfrm>
            <a:prstGeom prst="rect">
              <a:avLst/>
            </a:prstGeom>
          </p:spPr>
        </p:pic>
        <p:pic>
          <p:nvPicPr>
            <p:cNvPr id="6" name="Εικόνα 3">
              <a:extLst>
                <a:ext uri="{FF2B5EF4-FFF2-40B4-BE49-F238E27FC236}">
                  <a16:creationId xmlns:a16="http://schemas.microsoft.com/office/drawing/2014/main" id="{D50998DD-2B4E-4A36-BCB8-1DD0CBBCC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83" t="10357" r="23304" b="6786"/>
            <a:stretch/>
          </p:blipFill>
          <p:spPr>
            <a:xfrm>
              <a:off x="8762951" y="453307"/>
              <a:ext cx="2953982" cy="2059620"/>
            </a:xfrm>
            <a:prstGeom prst="rect">
              <a:avLst/>
            </a:prstGeom>
          </p:spPr>
        </p:pic>
        <p:pic>
          <p:nvPicPr>
            <p:cNvPr id="7" name="Εικόνα 4">
              <a:extLst>
                <a:ext uri="{FF2B5EF4-FFF2-40B4-BE49-F238E27FC236}">
                  <a16:creationId xmlns:a16="http://schemas.microsoft.com/office/drawing/2014/main" id="{428C4E6A-AE07-41E0-B900-4B4094CFB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6212" r="4419" b="3230"/>
            <a:stretch/>
          </p:blipFill>
          <p:spPr>
            <a:xfrm>
              <a:off x="2802207" y="2185429"/>
              <a:ext cx="3885339" cy="4155185"/>
            </a:xfrm>
            <a:prstGeom prst="roundRect">
              <a:avLst/>
            </a:prstGeom>
            <a:ln>
              <a:solidFill>
                <a:srgbClr val="002060"/>
              </a:solidFill>
              <a:prstDash val="sysDash"/>
            </a:ln>
          </p:spPr>
        </p:pic>
        <p:sp>
          <p:nvSpPr>
            <p:cNvPr id="8" name="Οδοντωτό δεξιό βέλος 6">
              <a:extLst>
                <a:ext uri="{FF2B5EF4-FFF2-40B4-BE49-F238E27FC236}">
                  <a16:creationId xmlns:a16="http://schemas.microsoft.com/office/drawing/2014/main" id="{D9E63D4E-E323-4726-BFDA-0A94F9F3FBB7}"/>
                </a:ext>
              </a:extLst>
            </p:cNvPr>
            <p:cNvSpPr/>
            <p:nvPr/>
          </p:nvSpPr>
          <p:spPr>
            <a:xfrm rot="2318965">
              <a:off x="1731695" y="3028644"/>
              <a:ext cx="1094014" cy="587828"/>
            </a:xfrm>
            <a:prstGeom prst="notchedRightArrow">
              <a:avLst/>
            </a:prstGeom>
            <a:solidFill>
              <a:srgbClr val="C00000">
                <a:alpha val="34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Οδοντωτό δεξιό βέλος 7">
              <a:extLst>
                <a:ext uri="{FF2B5EF4-FFF2-40B4-BE49-F238E27FC236}">
                  <a16:creationId xmlns:a16="http://schemas.microsoft.com/office/drawing/2014/main" id="{E8655182-7C2C-4D0B-AD77-A0F02776094A}"/>
                </a:ext>
              </a:extLst>
            </p:cNvPr>
            <p:cNvSpPr/>
            <p:nvPr/>
          </p:nvSpPr>
          <p:spPr>
            <a:xfrm>
              <a:off x="6001313" y="3575053"/>
              <a:ext cx="1094014" cy="587828"/>
            </a:xfrm>
            <a:prstGeom prst="notchedRightArrow">
              <a:avLst/>
            </a:prstGeom>
            <a:solidFill>
              <a:srgbClr val="C00000">
                <a:alpha val="34000"/>
              </a:srgbClr>
            </a:solidFill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Ορθογώνιο 8">
              <a:extLst>
                <a:ext uri="{FF2B5EF4-FFF2-40B4-BE49-F238E27FC236}">
                  <a16:creationId xmlns:a16="http://schemas.microsoft.com/office/drawing/2014/main" id="{4EF2B49A-57EB-440C-AC25-59228B9D6B1A}"/>
                </a:ext>
              </a:extLst>
            </p:cNvPr>
            <p:cNvSpPr/>
            <p:nvPr/>
          </p:nvSpPr>
          <p:spPr>
            <a:xfrm>
              <a:off x="3170866" y="6340615"/>
              <a:ext cx="3720570" cy="6785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002060"/>
                  </a:solidFill>
                  <a:latin typeface="Cambria" panose="02040503050406030204" pitchFamily="18" charset="0"/>
                </a:rPr>
                <a:t>Lyophilisation</a:t>
              </a:r>
              <a:r>
                <a:rPr lang="en-US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 &amp; Homogenization</a:t>
              </a:r>
              <a:endParaRPr lang="el-GR" dirty="0">
                <a:solidFill>
                  <a:srgbClr val="002060"/>
                </a:solidFill>
              </a:endParaRPr>
            </a:p>
          </p:txBody>
        </p:sp>
        <p:sp>
          <p:nvSpPr>
            <p:cNvPr id="11" name="Ορθογώνιο 9">
              <a:extLst>
                <a:ext uri="{FF2B5EF4-FFF2-40B4-BE49-F238E27FC236}">
                  <a16:creationId xmlns:a16="http://schemas.microsoft.com/office/drawing/2014/main" id="{D774F625-DBD8-43E7-8C80-1EBD89D33702}"/>
                </a:ext>
              </a:extLst>
            </p:cNvPr>
            <p:cNvSpPr/>
            <p:nvPr/>
          </p:nvSpPr>
          <p:spPr>
            <a:xfrm>
              <a:off x="7211051" y="5140286"/>
              <a:ext cx="4952629" cy="12602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Distribution of sub-samples to: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EI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 err="1">
                  <a:solidFill>
                    <a:srgbClr val="002060"/>
                  </a:solidFill>
                  <a:latin typeface="Cambria" panose="02040503050406030204" pitchFamily="18" charset="0"/>
                </a:rPr>
                <a:t>Fh</a:t>
              </a:r>
              <a:r>
                <a:rPr lang="en-US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-IME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UNIFI</a:t>
              </a:r>
              <a:endParaRPr lang="el-GR" dirty="0">
                <a:solidFill>
                  <a:srgbClr val="002060"/>
                </a:solidFill>
              </a:endParaRPr>
            </a:p>
          </p:txBody>
        </p:sp>
      </p:grpSp>
      <p:sp>
        <p:nvSpPr>
          <p:cNvPr id="13" name="Ορθογώνιο 6">
            <a:extLst>
              <a:ext uri="{FF2B5EF4-FFF2-40B4-BE49-F238E27FC236}">
                <a16:creationId xmlns:a16="http://schemas.microsoft.com/office/drawing/2014/main" id="{A722E889-FBAA-48B0-BE4E-60A735DF8994}"/>
              </a:ext>
            </a:extLst>
          </p:cNvPr>
          <p:cNvSpPr/>
          <p:nvPr/>
        </p:nvSpPr>
        <p:spPr>
          <a:xfrm>
            <a:off x="-45989" y="0"/>
            <a:ext cx="9215317" cy="59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spcBef>
                <a:spcPct val="0"/>
              </a:spcBef>
              <a:spcAft>
                <a:spcPts val="12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Sample preparation</a:t>
            </a:r>
          </a:p>
        </p:txBody>
      </p:sp>
    </p:spTree>
    <p:extLst>
      <p:ext uri="{BB962C8B-B14F-4D97-AF65-F5344CB8AC3E}">
        <p14:creationId xmlns:p14="http://schemas.microsoft.com/office/powerpoint/2010/main" val="4235720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D8113A-C768-40A3-9702-82BD1FE42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644"/>
            <a:ext cx="9144000" cy="23976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8364E64-363E-44A1-A991-DD3D90DE1C21}"/>
              </a:ext>
            </a:extLst>
          </p:cNvPr>
          <p:cNvGrpSpPr/>
          <p:nvPr/>
        </p:nvGrpSpPr>
        <p:grpSpPr>
          <a:xfrm>
            <a:off x="3982505" y="2377718"/>
            <a:ext cx="5028145" cy="444526"/>
            <a:chOff x="10225763" y="3635976"/>
            <a:chExt cx="9458323" cy="816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6BCD8-BE5C-4059-AC5F-D27BA3881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25763" y="3642400"/>
              <a:ext cx="2381250" cy="809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500D97-4391-4C12-96EB-F0B7850BE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07013" y="3642398"/>
              <a:ext cx="2371724" cy="8096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ECF0F9-2537-4BE5-832B-4BB5C9ED39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000" b="6424"/>
            <a:stretch/>
          </p:blipFill>
          <p:spPr>
            <a:xfrm>
              <a:off x="14978737" y="3663947"/>
              <a:ext cx="2333625" cy="7665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AF0C1E-5E66-42A2-B303-F7A27ADF7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794" b="5323"/>
            <a:stretch/>
          </p:blipFill>
          <p:spPr>
            <a:xfrm>
              <a:off x="17302836" y="3635976"/>
              <a:ext cx="2381250" cy="76652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8C4BDA-7BC3-40E8-BF21-95E8BF5D988B}"/>
              </a:ext>
            </a:extLst>
          </p:cNvPr>
          <p:cNvGrpSpPr/>
          <p:nvPr/>
        </p:nvGrpSpPr>
        <p:grpSpPr>
          <a:xfrm>
            <a:off x="0" y="3429000"/>
            <a:ext cx="9144000" cy="3209788"/>
            <a:chOff x="2529122" y="1318092"/>
            <a:chExt cx="5892281" cy="20934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CEBDD3-3BAE-4BA2-8012-4A8C25ACFE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67677"/>
            <a:stretch/>
          </p:blipFill>
          <p:spPr>
            <a:xfrm>
              <a:off x="2545492" y="1318092"/>
              <a:ext cx="5875911" cy="144982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471C2D-06E0-45D0-ABC3-B75EC8E70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3756" b="725"/>
            <a:stretch/>
          </p:blipFill>
          <p:spPr>
            <a:xfrm>
              <a:off x="2529122" y="3163960"/>
              <a:ext cx="5875911" cy="24756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1E40AB7-FAB5-4BA7-80A4-EE7242723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93317"/>
            <a:ext cx="9144000" cy="2157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5B27AE-20D2-4308-A7B5-90180B8ECA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04" y="3163088"/>
            <a:ext cx="9144000" cy="215742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DCF5F1E-8754-4ACB-B049-6A0C3E683332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Batch-mode request 4/4</a:t>
            </a:r>
          </a:p>
        </p:txBody>
      </p:sp>
    </p:spTree>
    <p:extLst>
      <p:ext uri="{BB962C8B-B14F-4D97-AF65-F5344CB8AC3E}">
        <p14:creationId xmlns:p14="http://schemas.microsoft.com/office/powerpoint/2010/main" val="175723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997E96-681E-40E3-91B2-A54EB4E8A5E7}"/>
              </a:ext>
            </a:extLst>
          </p:cNvPr>
          <p:cNvPicPr/>
          <p:nvPr/>
        </p:nvPicPr>
        <p:blipFill rotWithShape="1">
          <a:blip r:embed="rId3"/>
          <a:srcRect r="18000"/>
          <a:stretch/>
        </p:blipFill>
        <p:spPr>
          <a:xfrm>
            <a:off x="542945" y="638175"/>
            <a:ext cx="8239105" cy="62198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3062F95-F374-49B1-AD41-992824E59FF1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423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Output 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72E3B-1C93-4096-B1EE-D274661A4C71}"/>
              </a:ext>
            </a:extLst>
          </p:cNvPr>
          <p:cNvPicPr/>
          <p:nvPr/>
        </p:nvPicPr>
        <p:blipFill rotWithShape="1">
          <a:blip r:embed="rId4"/>
          <a:srcRect r="17666" b="-1"/>
          <a:stretch/>
        </p:blipFill>
        <p:spPr>
          <a:xfrm>
            <a:off x="533400" y="604837"/>
            <a:ext cx="8239105" cy="628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8DBD-3D66-4ED5-B582-D7F62B73FC8F}"/>
              </a:ext>
            </a:extLst>
          </p:cNvPr>
          <p:cNvPicPr/>
          <p:nvPr/>
        </p:nvPicPr>
        <p:blipFill rotWithShape="1">
          <a:blip r:embed="rId5"/>
          <a:srcRect r="18000"/>
          <a:stretch/>
        </p:blipFill>
        <p:spPr>
          <a:xfrm>
            <a:off x="375502" y="473256"/>
            <a:ext cx="842008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1A9166-1DFB-4B10-94CA-383A99F3D4EE}"/>
              </a:ext>
            </a:extLst>
          </p:cNvPr>
          <p:cNvPicPr/>
          <p:nvPr/>
        </p:nvPicPr>
        <p:blipFill rotWithShape="1">
          <a:blip r:embed="rId6"/>
          <a:srcRect r="17666" b="-1"/>
          <a:stretch/>
        </p:blipFill>
        <p:spPr>
          <a:xfrm>
            <a:off x="375502" y="367278"/>
            <a:ext cx="8420080" cy="6574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CD02D-74E2-4DA5-83F1-C035FF458FB5}"/>
              </a:ext>
            </a:extLst>
          </p:cNvPr>
          <p:cNvPicPr/>
          <p:nvPr/>
        </p:nvPicPr>
        <p:blipFill rotWithShape="1">
          <a:blip r:embed="rId7"/>
          <a:srcRect l="102" r="17231" b="-1"/>
          <a:stretch/>
        </p:blipFill>
        <p:spPr>
          <a:xfrm>
            <a:off x="348418" y="367278"/>
            <a:ext cx="8447164" cy="65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5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816A16C-5993-436B-8E51-C8DB32469C66}"/>
              </a:ext>
            </a:extLst>
          </p:cNvPr>
          <p:cNvGrpSpPr/>
          <p:nvPr/>
        </p:nvGrpSpPr>
        <p:grpSpPr>
          <a:xfrm>
            <a:off x="0" y="0"/>
            <a:ext cx="9016999" cy="6858000"/>
            <a:chOff x="0" y="0"/>
            <a:chExt cx="9335135" cy="83121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B8C7C35-18AE-4167-8BC9-FD5EE560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72013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27961C-7127-4B05-900D-319F1BA3F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7"/>
            <a:stretch/>
          </p:blipFill>
          <p:spPr>
            <a:xfrm>
              <a:off x="38735" y="3181350"/>
              <a:ext cx="9296400" cy="51308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D4C15E9-17B0-43B0-9DE5-50EEE3DAC4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3446" r="415"/>
          <a:stretch/>
        </p:blipFill>
        <p:spPr>
          <a:xfrm>
            <a:off x="37415" y="6558013"/>
            <a:ext cx="8979584" cy="299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E8846-DEB0-432F-BAA2-F6785E9A653A}"/>
              </a:ext>
            </a:extLst>
          </p:cNvPr>
          <p:cNvSpPr/>
          <p:nvPr/>
        </p:nvSpPr>
        <p:spPr>
          <a:xfrm>
            <a:off x="3447871" y="0"/>
            <a:ext cx="3803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https://norman-data.eu/LIFE_APEX_H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80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4DAFACA-B19B-4AF0-9785-5D510F553B9B}"/>
              </a:ext>
            </a:extLst>
          </p:cNvPr>
          <p:cNvGrpSpPr/>
          <p:nvPr/>
        </p:nvGrpSpPr>
        <p:grpSpPr>
          <a:xfrm>
            <a:off x="0" y="856370"/>
            <a:ext cx="9239205" cy="5771662"/>
            <a:chOff x="0" y="36875"/>
            <a:chExt cx="9144000" cy="63104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F3CC43-C0C5-49D1-98F0-513AD3DC6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13"/>
            <a:stretch/>
          </p:blipFill>
          <p:spPr>
            <a:xfrm>
              <a:off x="0" y="36875"/>
              <a:ext cx="9144000" cy="54615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83E69D-C3CD-4050-A433-CA8B3FBC12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45" t="2313" r="2697" b="14052"/>
            <a:stretch/>
          </p:blipFill>
          <p:spPr>
            <a:xfrm>
              <a:off x="1997869" y="5303196"/>
              <a:ext cx="6557962" cy="104414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0709AA4-1406-4183-AA27-76C7D9D6AF62}"/>
              </a:ext>
            </a:extLst>
          </p:cNvPr>
          <p:cNvSpPr/>
          <p:nvPr/>
        </p:nvSpPr>
        <p:spPr>
          <a:xfrm>
            <a:off x="1012499" y="347408"/>
            <a:ext cx="715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Interactive heatmap available at </a:t>
            </a:r>
            <a:r>
              <a:rPr lang="en-US" dirty="0">
                <a:hlinkClick r:id="rId5"/>
              </a:rPr>
              <a:t>http://norman-data.eu/NORMAN-REACH</a:t>
            </a:r>
            <a:endParaRPr lang="en-US" dirty="0"/>
          </a:p>
        </p:txBody>
      </p:sp>
      <p:pic>
        <p:nvPicPr>
          <p:cNvPr id="7" name="Picture 2" descr="Výsledok vyhľadávania obrázkov pre dopyt fish icon">
            <a:extLst>
              <a:ext uri="{FF2B5EF4-FFF2-40B4-BE49-F238E27FC236}">
                <a16:creationId xmlns:a16="http://schemas.microsoft.com/office/drawing/2014/main" id="{44883CA2-B266-464D-A5DF-3A7EFCC82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199" y="6107941"/>
            <a:ext cx="511523" cy="51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6AF7C-62A5-4A3F-B88A-F6156720CDAB}"/>
              </a:ext>
            </a:extLst>
          </p:cNvPr>
          <p:cNvCxnSpPr>
            <a:cxnSpLocks/>
          </p:cNvCxnSpPr>
          <p:nvPr/>
        </p:nvCxnSpPr>
        <p:spPr>
          <a:xfrm>
            <a:off x="2984267" y="856370"/>
            <a:ext cx="0" cy="582325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56766FA-7626-42C2-B97A-B77898D97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789" y="6134357"/>
            <a:ext cx="512064" cy="512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0FD86D-2595-43EF-AF4D-B3D109990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4878" y="6134357"/>
            <a:ext cx="545239" cy="51206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4B1341-8887-4F00-867C-967D55242CC8}"/>
              </a:ext>
            </a:extLst>
          </p:cNvPr>
          <p:cNvCxnSpPr>
            <a:cxnSpLocks/>
          </p:cNvCxnSpPr>
          <p:nvPr/>
        </p:nvCxnSpPr>
        <p:spPr>
          <a:xfrm>
            <a:off x="7124467" y="856370"/>
            <a:ext cx="0" cy="5808439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A216AA37-7B5B-4778-9AEF-E8FE201D4E57}"/>
              </a:ext>
            </a:extLst>
          </p:cNvPr>
          <p:cNvSpPr txBox="1">
            <a:spLocks/>
          </p:cNvSpPr>
          <p:nvPr/>
        </p:nvSpPr>
        <p:spPr>
          <a:xfrm>
            <a:off x="13542" y="-4"/>
            <a:ext cx="9144000" cy="5089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Screening of REACH chemicals in JBSS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919272-5D8A-4328-92EC-F178D30B8979}"/>
              </a:ext>
            </a:extLst>
          </p:cNvPr>
          <p:cNvSpPr txBox="1"/>
          <p:nvPr/>
        </p:nvSpPr>
        <p:spPr>
          <a:xfrm>
            <a:off x="-244708" y="6536922"/>
            <a:ext cx="617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Alygizakis et al., 2019, </a:t>
            </a:r>
            <a:r>
              <a:rPr lang="en-US" dirty="0" err="1"/>
              <a:t>TraC</a:t>
            </a:r>
            <a:r>
              <a:rPr lang="en-US" dirty="0"/>
              <a:t>, DOI:</a:t>
            </a:r>
            <a:r>
              <a:rPr lang="en-US" dirty="0">
                <a:hlinkClick r:id="rId10"/>
              </a:rPr>
              <a:t>10.1016/j.trac.2019.04.008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01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B7EF0F-98AB-4A3B-B2FF-5B79D5D52A2F}"/>
              </a:ext>
            </a:extLst>
          </p:cNvPr>
          <p:cNvSpPr txBox="1"/>
          <p:nvPr/>
        </p:nvSpPr>
        <p:spPr>
          <a:xfrm>
            <a:off x="8125" y="249304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Thanks for your attention!</a:t>
            </a:r>
          </a:p>
        </p:txBody>
      </p:sp>
      <p:pic>
        <p:nvPicPr>
          <p:cNvPr id="8" name="Picture 2" descr="Image result for national and kapodistrian university of athens logo">
            <a:extLst>
              <a:ext uri="{FF2B5EF4-FFF2-40B4-BE49-F238E27FC236}">
                <a16:creationId xmlns:a16="http://schemas.microsoft.com/office/drawing/2014/main" id="{11DCB446-B07D-42CA-B15A-1DCB3C6E4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71" y="162538"/>
            <a:ext cx="661661" cy="10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762BD7D-15D2-455A-988F-6F3DCDF80369}"/>
              </a:ext>
            </a:extLst>
          </p:cNvPr>
          <p:cNvGrpSpPr/>
          <p:nvPr/>
        </p:nvGrpSpPr>
        <p:grpSpPr>
          <a:xfrm>
            <a:off x="32504" y="4151871"/>
            <a:ext cx="9127748" cy="1316047"/>
            <a:chOff x="0" y="4291404"/>
            <a:chExt cx="9127748" cy="1316047"/>
          </a:xfrm>
        </p:grpSpPr>
        <p:pic>
          <p:nvPicPr>
            <p:cNvPr id="10" name="Picture 4" descr="Fraunhofer Institute IME">
              <a:extLst>
                <a:ext uri="{FF2B5EF4-FFF2-40B4-BE49-F238E27FC236}">
                  <a16:creationId xmlns:a16="http://schemas.microsoft.com/office/drawing/2014/main" id="{0F266A5F-2B04-4309-9124-78437549B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76" y="4581805"/>
              <a:ext cx="2407427" cy="682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s://lifeapex.eu/wp-content/uploads/2019/01/logo5-e1547988794254.png">
              <a:extLst>
                <a:ext uri="{FF2B5EF4-FFF2-40B4-BE49-F238E27FC236}">
                  <a16:creationId xmlns:a16="http://schemas.microsoft.com/office/drawing/2014/main" id="{ECC3B62D-D556-46D5-A779-C5AAD228A2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448240"/>
              <a:ext cx="1674080" cy="837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ÎÏÎ¿ÏÎ­Î»ÎµÏÎ¼Î± ÎµÎ¹ÎºÏÎ½Î±Ï Î³Î¹Î± natural environment research council CEH">
              <a:extLst>
                <a:ext uri="{FF2B5EF4-FFF2-40B4-BE49-F238E27FC236}">
                  <a16:creationId xmlns:a16="http://schemas.microsoft.com/office/drawing/2014/main" id="{0E43B579-5345-4873-9BF1-EC317D4083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22" b="23957"/>
            <a:stretch/>
          </p:blipFill>
          <p:spPr bwMode="auto">
            <a:xfrm>
              <a:off x="5357188" y="4491099"/>
              <a:ext cx="2646169" cy="673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8" descr="ÎÏÎ¿ÏÎ­Î»ÎµÏÎ¼Î± ÎµÎ¹ÎºÏÎ½Î±Ï Î³Î¹Î± unifi florence">
              <a:extLst>
                <a:ext uri="{FF2B5EF4-FFF2-40B4-BE49-F238E27FC236}">
                  <a16:creationId xmlns:a16="http://schemas.microsoft.com/office/drawing/2014/main" id="{E80EB693-5DC5-4C7C-8BDC-C4886E3AF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791" y="4291404"/>
              <a:ext cx="985957" cy="1073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83D0A56-3779-4BA6-95AA-A713DC35C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58683" y="4344545"/>
              <a:ext cx="898505" cy="1262906"/>
            </a:xfrm>
            <a:prstGeom prst="rect">
              <a:avLst/>
            </a:prstGeom>
          </p:spPr>
        </p:pic>
      </p:grpSp>
      <p:sp>
        <p:nvSpPr>
          <p:cNvPr id="15" name="TextBox 8">
            <a:extLst>
              <a:ext uri="{FF2B5EF4-FFF2-40B4-BE49-F238E27FC236}">
                <a16:creationId xmlns:a16="http://schemas.microsoft.com/office/drawing/2014/main" id="{FAF7F548-1FA3-49D1-A9AD-A106D0A76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6359815"/>
            <a:ext cx="5762467" cy="52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04" tIns="45702" rIns="91404" bIns="45702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2800" dirty="0">
                <a:solidFill>
                  <a:srgbClr val="375517"/>
                </a:solidFill>
              </a:rPr>
              <a:t>More information at </a:t>
            </a:r>
            <a:r>
              <a:rPr lang="it-IT" sz="2800" dirty="0">
                <a:solidFill>
                  <a:schemeClr val="accent1"/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www.lifeapex.eu</a:t>
            </a:r>
            <a:endParaRPr lang="it-IT" sz="2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F5A999-B1CB-4EA0-92EA-4DDE43B358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5" y="47638"/>
            <a:ext cx="1871039" cy="1403280"/>
          </a:xfrm>
          <a:prstGeom prst="rect">
            <a:avLst/>
          </a:prstGeom>
        </p:spPr>
      </p:pic>
      <p:pic>
        <p:nvPicPr>
          <p:cNvPr id="17" name="Picture 2" descr="Image result for LIFE eu project">
            <a:extLst>
              <a:ext uri="{FF2B5EF4-FFF2-40B4-BE49-F238E27FC236}">
                <a16:creationId xmlns:a16="http://schemas.microsoft.com/office/drawing/2014/main" id="{75F6A699-B1C4-4538-A0B1-D3BF5768E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02" y="5779506"/>
            <a:ext cx="1324856" cy="9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ÎÏÎ¿ÏÎ­Î»ÎµÏÎ¼Î± ÎµÎ¹ÎºÏÎ½Î±Ï Î³Î¹Î± european union flag">
            <a:extLst>
              <a:ext uri="{FF2B5EF4-FFF2-40B4-BE49-F238E27FC236}">
                <a16:creationId xmlns:a16="http://schemas.microsoft.com/office/drawing/2014/main" id="{AF764CCB-C60D-4EA4-968C-784A98F5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56" y="5779363"/>
            <a:ext cx="1439604" cy="9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6046C7-6F99-4C50-82EB-6ED3003EBB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50" y="134430"/>
            <a:ext cx="3315366" cy="10870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C1340C7-2286-4ECB-9324-3EBC07AD4BB8}"/>
              </a:ext>
            </a:extLst>
          </p:cNvPr>
          <p:cNvSpPr txBox="1"/>
          <p:nvPr/>
        </p:nvSpPr>
        <p:spPr>
          <a:xfrm>
            <a:off x="-80813" y="38362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Acknowledgments: </a:t>
            </a:r>
          </a:p>
        </p:txBody>
      </p:sp>
      <p:sp>
        <p:nvSpPr>
          <p:cNvPr id="21" name="Ορθογώνιο 3">
            <a:extLst>
              <a:ext uri="{FF2B5EF4-FFF2-40B4-BE49-F238E27FC236}">
                <a16:creationId xmlns:a16="http://schemas.microsoft.com/office/drawing/2014/main" id="{929ECA77-9FCA-478E-8678-8BE2DA521455}"/>
              </a:ext>
            </a:extLst>
          </p:cNvPr>
          <p:cNvSpPr/>
          <p:nvPr/>
        </p:nvSpPr>
        <p:spPr>
          <a:xfrm>
            <a:off x="869544" y="5456081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DejaVuSans-Bold"/>
              </a:rPr>
              <a:t>LIFE17 ENV/SK/000355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23676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 1">
            <a:extLst>
              <a:ext uri="{FF2B5EF4-FFF2-40B4-BE49-F238E27FC236}">
                <a16:creationId xmlns:a16="http://schemas.microsoft.com/office/drawing/2014/main" id="{8401CC30-95C1-423F-A279-B2771310BDCE}"/>
              </a:ext>
            </a:extLst>
          </p:cNvPr>
          <p:cNvSpPr/>
          <p:nvPr/>
        </p:nvSpPr>
        <p:spPr>
          <a:xfrm>
            <a:off x="0" y="-137240"/>
            <a:ext cx="9144000" cy="73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Activities - Analysis</a:t>
            </a:r>
          </a:p>
        </p:txBody>
      </p:sp>
      <p:sp>
        <p:nvSpPr>
          <p:cNvPr id="5" name="Ορθογώνιο 4">
            <a:extLst>
              <a:ext uri="{FF2B5EF4-FFF2-40B4-BE49-F238E27FC236}">
                <a16:creationId xmlns:a16="http://schemas.microsoft.com/office/drawing/2014/main" id="{DEDE13DF-1C0D-4944-A84B-A25BC8D59E03}"/>
              </a:ext>
            </a:extLst>
          </p:cNvPr>
          <p:cNvSpPr/>
          <p:nvPr/>
        </p:nvSpPr>
        <p:spPr>
          <a:xfrm>
            <a:off x="0" y="793959"/>
            <a:ext cx="9359742" cy="589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400" b="1" u="sng" dirty="0">
                <a:latin typeface="Cambria" panose="02040503050406030204" pitchFamily="18" charset="0"/>
              </a:rPr>
              <a:t>Target analysis of c. 30 well-known substances</a:t>
            </a: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PFAS (PFSA, PFCA, PFOS, PFOA, </a:t>
            </a:r>
            <a:r>
              <a:rPr lang="en-US" sz="2000" dirty="0" err="1">
                <a:latin typeface="Cambria" panose="02040503050406030204" pitchFamily="18" charset="0"/>
              </a:rPr>
              <a:t>PFHxSA</a:t>
            </a:r>
            <a:r>
              <a:rPr lang="en-US" sz="2000" dirty="0">
                <a:latin typeface="Cambria" panose="02040503050406030204" pitchFamily="18" charset="0"/>
              </a:rPr>
              <a:t>, PFNA and PFDA, and their precursors)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Dioxins and dioxin-like compounds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Chlorinated alkanes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Novel </a:t>
            </a:r>
            <a:r>
              <a:rPr lang="en-US" sz="2000" dirty="0" err="1">
                <a:latin typeface="Cambria" panose="02040503050406030204" pitchFamily="18" charset="0"/>
              </a:rPr>
              <a:t>organophosporous</a:t>
            </a:r>
            <a:r>
              <a:rPr lang="en-US" sz="2000" dirty="0">
                <a:latin typeface="Cambria" panose="02040503050406030204" pitchFamily="18" charset="0"/>
              </a:rPr>
              <a:t> flame retardants and </a:t>
            </a:r>
            <a:r>
              <a:rPr lang="en-US" sz="2000" dirty="0" err="1">
                <a:latin typeface="Cambria" panose="02040503050406030204" pitchFamily="18" charset="0"/>
              </a:rPr>
              <a:t>Declorane</a:t>
            </a:r>
            <a:r>
              <a:rPr lang="en-US" sz="2000" dirty="0">
                <a:latin typeface="Cambria" panose="02040503050406030204" pitchFamily="18" charset="0"/>
              </a:rPr>
              <a:t>   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Mercury </a:t>
            </a:r>
            <a:endParaRPr lang="en-US" sz="2000" b="1" dirty="0">
              <a:latin typeface="Cambria" panose="02040503050406030204" pitchFamily="18" charset="0"/>
            </a:endParaRPr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PCBs, OCPs, PBDEs &amp; </a:t>
            </a:r>
            <a:r>
              <a:rPr lang="en-US" sz="2000" dirty="0" err="1">
                <a:latin typeface="Cambria" panose="02040503050406030204" pitchFamily="18" charset="0"/>
              </a:rPr>
              <a:t>Hexabromocyclododecane</a:t>
            </a:r>
            <a:r>
              <a:rPr lang="en-US" sz="2000" dirty="0">
                <a:latin typeface="Cambria" panose="02040503050406030204" pitchFamily="18" charset="0"/>
              </a:rPr>
              <a:t> 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400" b="1" u="sng" dirty="0">
                <a:latin typeface="Cambria" panose="02040503050406030204" pitchFamily="18" charset="0"/>
              </a:rPr>
              <a:t>Target analysis of &gt;2,400 emerging contaminants </a:t>
            </a:r>
          </a:p>
          <a:p>
            <a:pPr marL="342900" indent="-342900">
              <a:spcBef>
                <a:spcPts val="60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LC-HRMS</a:t>
            </a:r>
          </a:p>
          <a:p>
            <a:pPr marL="342900" indent="-342900">
              <a:spcBef>
                <a:spcPts val="3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GC-HRMS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b="1" u="sng" dirty="0">
                <a:latin typeface="Cambria" panose="02040503050406030204" pitchFamily="18" charset="0"/>
              </a:rPr>
              <a:t>Non-target screening </a:t>
            </a:r>
          </a:p>
          <a:p>
            <a:pPr marL="336550" indent="-3365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LC-HRMS</a:t>
            </a:r>
          </a:p>
          <a:p>
            <a:pPr marL="336550" indent="-3365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GC-HRMS</a:t>
            </a:r>
          </a:p>
          <a:p>
            <a:pPr marL="336550" indent="-3365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Cambria" panose="02040503050406030204" pitchFamily="18" charset="0"/>
              </a:rPr>
              <a:t>GC-MS (EI/PCI/NCI)</a:t>
            </a:r>
          </a:p>
        </p:txBody>
      </p:sp>
      <p:sp>
        <p:nvSpPr>
          <p:cNvPr id="6" name="Ορθογώνιο 5">
            <a:extLst>
              <a:ext uri="{FF2B5EF4-FFF2-40B4-BE49-F238E27FC236}">
                <a16:creationId xmlns:a16="http://schemas.microsoft.com/office/drawing/2014/main" id="{3521F392-38FD-4BFA-B318-B967C75F2449}"/>
              </a:ext>
            </a:extLst>
          </p:cNvPr>
          <p:cNvSpPr/>
          <p:nvPr/>
        </p:nvSpPr>
        <p:spPr>
          <a:xfrm>
            <a:off x="8375841" y="1463718"/>
            <a:ext cx="76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UoA</a:t>
            </a:r>
          </a:p>
        </p:txBody>
      </p:sp>
      <p:sp>
        <p:nvSpPr>
          <p:cNvPr id="7" name="Δεξιό άγκιστρο 6">
            <a:extLst>
              <a:ext uri="{FF2B5EF4-FFF2-40B4-BE49-F238E27FC236}">
                <a16:creationId xmlns:a16="http://schemas.microsoft.com/office/drawing/2014/main" id="{054F5F0F-15AD-4003-8AB5-842BBDB14D4B}"/>
              </a:ext>
            </a:extLst>
          </p:cNvPr>
          <p:cNvSpPr/>
          <p:nvPr/>
        </p:nvSpPr>
        <p:spPr>
          <a:xfrm>
            <a:off x="6777806" y="1774837"/>
            <a:ext cx="417094" cy="1094463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659F6CA3-CF68-4D2E-BF12-D4751E53651F}"/>
              </a:ext>
            </a:extLst>
          </p:cNvPr>
          <p:cNvSpPr/>
          <p:nvPr/>
        </p:nvSpPr>
        <p:spPr>
          <a:xfrm>
            <a:off x="7455557" y="2048970"/>
            <a:ext cx="47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EI</a:t>
            </a:r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6CE1FE52-3BAC-46DD-BBC0-6F24C8E9CA6F}"/>
              </a:ext>
            </a:extLst>
          </p:cNvPr>
          <p:cNvSpPr/>
          <p:nvPr/>
        </p:nvSpPr>
        <p:spPr>
          <a:xfrm>
            <a:off x="1534859" y="2763249"/>
            <a:ext cx="1188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Fh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-IME</a:t>
            </a:r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B7ACBDEF-A686-4ED3-9E55-9CB41D11D168}"/>
              </a:ext>
            </a:extLst>
          </p:cNvPr>
          <p:cNvSpPr/>
          <p:nvPr/>
        </p:nvSpPr>
        <p:spPr>
          <a:xfrm>
            <a:off x="5791639" y="3115705"/>
            <a:ext cx="9861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UNIFI</a:t>
            </a:r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98BD75E3-DB6F-4650-97F8-C89E2008977F}"/>
              </a:ext>
            </a:extLst>
          </p:cNvPr>
          <p:cNvSpPr/>
          <p:nvPr/>
        </p:nvSpPr>
        <p:spPr>
          <a:xfrm>
            <a:off x="1954846" y="4273553"/>
            <a:ext cx="76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UoA</a:t>
            </a:r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073F9856-E716-4F13-9491-770BA0746640}"/>
              </a:ext>
            </a:extLst>
          </p:cNvPr>
          <p:cNvSpPr/>
          <p:nvPr/>
        </p:nvSpPr>
        <p:spPr>
          <a:xfrm>
            <a:off x="2055880" y="5649762"/>
            <a:ext cx="7681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UoA</a:t>
            </a:r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AE908711-A9A0-44F1-B1D9-DEDE3B5A72D2}"/>
              </a:ext>
            </a:extLst>
          </p:cNvPr>
          <p:cNvSpPr/>
          <p:nvPr/>
        </p:nvSpPr>
        <p:spPr>
          <a:xfrm>
            <a:off x="2872408" y="6203215"/>
            <a:ext cx="47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EI</a:t>
            </a:r>
          </a:p>
        </p:txBody>
      </p:sp>
      <p:sp>
        <p:nvSpPr>
          <p:cNvPr id="14" name="Δεξιό άγκιστρο 13">
            <a:extLst>
              <a:ext uri="{FF2B5EF4-FFF2-40B4-BE49-F238E27FC236}">
                <a16:creationId xmlns:a16="http://schemas.microsoft.com/office/drawing/2014/main" id="{1B1F465D-917F-407E-A638-2DADD01162F0}"/>
              </a:ext>
            </a:extLst>
          </p:cNvPr>
          <p:cNvSpPr/>
          <p:nvPr/>
        </p:nvSpPr>
        <p:spPr>
          <a:xfrm>
            <a:off x="1488178" y="4187986"/>
            <a:ext cx="417094" cy="718661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Δεξιό άγκιστρο 14">
            <a:extLst>
              <a:ext uri="{FF2B5EF4-FFF2-40B4-BE49-F238E27FC236}">
                <a16:creationId xmlns:a16="http://schemas.microsoft.com/office/drawing/2014/main" id="{B52BA29E-7633-466F-8DE6-58823A7B7656}"/>
              </a:ext>
            </a:extLst>
          </p:cNvPr>
          <p:cNvSpPr/>
          <p:nvPr/>
        </p:nvSpPr>
        <p:spPr>
          <a:xfrm>
            <a:off x="1495338" y="5521265"/>
            <a:ext cx="417094" cy="718661"/>
          </a:xfrm>
          <a:prstGeom prst="rightBrac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9804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75CD8AD-61B7-4C74-9F27-3BC2ADBDF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" y="1115813"/>
            <a:ext cx="9144000" cy="4626374"/>
          </a:xfrm>
          <a:prstGeom prst="rect">
            <a:avLst/>
          </a:prstGeom>
        </p:spPr>
      </p:pic>
      <p:sp>
        <p:nvSpPr>
          <p:cNvPr id="29" name="Ορθογώνιο 6">
            <a:extLst>
              <a:ext uri="{FF2B5EF4-FFF2-40B4-BE49-F238E27FC236}">
                <a16:creationId xmlns:a16="http://schemas.microsoft.com/office/drawing/2014/main" id="{C2C866E7-4597-42E4-8828-E97CF1E4B5C8}"/>
              </a:ext>
            </a:extLst>
          </p:cNvPr>
          <p:cNvSpPr/>
          <p:nvPr/>
        </p:nvSpPr>
        <p:spPr>
          <a:xfrm>
            <a:off x="-45989" y="0"/>
            <a:ext cx="9215317" cy="59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spcBef>
                <a:spcPct val="0"/>
              </a:spcBef>
              <a:spcAft>
                <a:spcPts val="12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Sample preparation – HRMS analysis</a:t>
            </a:r>
          </a:p>
        </p:txBody>
      </p:sp>
    </p:spTree>
    <p:extLst>
      <p:ext uri="{BB962C8B-B14F-4D97-AF65-F5344CB8AC3E}">
        <p14:creationId xmlns:p14="http://schemas.microsoft.com/office/powerpoint/2010/main" val="182553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8275D34-CF7B-461D-8289-6CBAF7DF82A6}"/>
              </a:ext>
            </a:extLst>
          </p:cNvPr>
          <p:cNvGrpSpPr/>
          <p:nvPr/>
        </p:nvGrpSpPr>
        <p:grpSpPr>
          <a:xfrm>
            <a:off x="204718" y="1036320"/>
            <a:ext cx="8905346" cy="5724381"/>
            <a:chOff x="863599" y="913490"/>
            <a:chExt cx="10805473" cy="5724381"/>
          </a:xfrm>
        </p:grpSpPr>
        <p:sp>
          <p:nvSpPr>
            <p:cNvPr id="17" name="Διάγραμμα ροής: Εναλλακτική διεργασία 1">
              <a:extLst>
                <a:ext uri="{FF2B5EF4-FFF2-40B4-BE49-F238E27FC236}">
                  <a16:creationId xmlns:a16="http://schemas.microsoft.com/office/drawing/2014/main" id="{1B3CA516-0AF1-4307-9A43-8DE50B06290C}"/>
                </a:ext>
              </a:extLst>
            </p:cNvPr>
            <p:cNvSpPr/>
            <p:nvPr/>
          </p:nvSpPr>
          <p:spPr>
            <a:xfrm>
              <a:off x="863599" y="2082804"/>
              <a:ext cx="10684933" cy="4555067"/>
            </a:xfrm>
            <a:prstGeom prst="flowChartAlternateProcess">
              <a:avLst/>
            </a:prstGeom>
            <a:solidFill>
              <a:schemeClr val="bg1">
                <a:lumMod val="95000"/>
                <a:alpha val="11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45ECCE4-23D1-49D5-AB09-9071EF3157B1}"/>
                </a:ext>
              </a:extLst>
            </p:cNvPr>
            <p:cNvSpPr/>
            <p:nvPr/>
          </p:nvSpPr>
          <p:spPr>
            <a:xfrm>
              <a:off x="1013583" y="2403827"/>
              <a:ext cx="101349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defTabSz="1066773">
                <a:spcBef>
                  <a:spcPct val="0"/>
                </a:spcBef>
                <a:spcAft>
                  <a:spcPts val="600"/>
                </a:spcAft>
              </a:pPr>
              <a:r>
                <a:rPr lang="en-US" sz="2400" dirty="0">
                  <a:latin typeface="Cambria" panose="02040503050406030204" pitchFamily="18" charset="0"/>
                </a:rPr>
                <a:t>&gt; </a:t>
              </a:r>
              <a:r>
                <a:rPr lang="en-US" sz="2400" b="1" dirty="0">
                  <a:latin typeface="Cambria" panose="02040503050406030204" pitchFamily="18" charset="0"/>
                </a:rPr>
                <a:t>2,400</a:t>
              </a:r>
              <a:r>
                <a:rPr lang="en-US" sz="2400" dirty="0">
                  <a:latin typeface="Cambria" panose="02040503050406030204" pitchFamily="18" charset="0"/>
                </a:rPr>
                <a:t> compounds databases for </a:t>
              </a:r>
              <a:r>
                <a:rPr lang="en-US" sz="2400" b="1" dirty="0">
                  <a:solidFill>
                    <a:srgbClr val="002060"/>
                  </a:solidFill>
                  <a:latin typeface="Cambria" panose="02040503050406030204" pitchFamily="18" charset="0"/>
                </a:rPr>
                <a:t>LC-ESI-QTOFMS</a:t>
              </a:r>
              <a:r>
                <a:rPr lang="en-US" sz="2400" b="1" dirty="0">
                  <a:latin typeface="Cambria" panose="02040503050406030204" pitchFamily="18" charset="0"/>
                </a:rPr>
                <a:t> &amp; </a:t>
              </a: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GC-APCI-QTOFMS </a:t>
              </a:r>
              <a:endParaRPr lang="el-GR" sz="2400" b="1" dirty="0">
                <a:solidFill>
                  <a:srgbClr val="C00000"/>
                </a:solidFill>
              </a:endParaRPr>
            </a:p>
          </p:txBody>
        </p:sp>
        <p:sp>
          <p:nvSpPr>
            <p:cNvPr id="19" name="Rounded Rectangle 7">
              <a:extLst>
                <a:ext uri="{FF2B5EF4-FFF2-40B4-BE49-F238E27FC236}">
                  <a16:creationId xmlns:a16="http://schemas.microsoft.com/office/drawing/2014/main" id="{EF35BE3E-0657-48F3-BD65-C1B54115B188}"/>
                </a:ext>
              </a:extLst>
            </p:cNvPr>
            <p:cNvSpPr/>
            <p:nvPr/>
          </p:nvSpPr>
          <p:spPr>
            <a:xfrm>
              <a:off x="1316976" y="3511322"/>
              <a:ext cx="7338376" cy="2809637"/>
            </a:xfrm>
            <a:prstGeom prst="roundRect">
              <a:avLst>
                <a:gd name="adj" fmla="val 11041"/>
              </a:avLst>
            </a:prstGeom>
            <a:ln w="19050">
              <a:solidFill>
                <a:srgbClr val="002060"/>
              </a:solidFill>
              <a:prstDash val="lgDashDotDot"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Personal care products</a:t>
              </a:r>
              <a:endParaRPr lang="el-GR" sz="20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Steroids</a:t>
              </a:r>
              <a:r>
                <a:rPr lang="el-GR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&amp; 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hormones</a:t>
              </a:r>
              <a:r>
                <a:rPr lang="el-GR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endParaRPr lang="en-US" sz="20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Pharmaceuticals (&gt;450)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Antibiotics (&gt;50)</a:t>
              </a:r>
              <a:endParaRPr lang="el-GR" sz="2000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Illicit drugs and NPS (&gt;500)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Industrial Chemicals (&gt;100)</a:t>
              </a:r>
            </a:p>
            <a:p>
              <a:pPr algn="ctr">
                <a:spcAft>
                  <a:spcPts val="60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&amp;</a:t>
              </a:r>
            </a:p>
            <a:p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Transformation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Products</a:t>
              </a: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/ </a:t>
              </a:r>
              <a:r>
                <a:rPr lang="en-US" sz="2000" b="1" dirty="0">
                  <a:solidFill>
                    <a:prstClr val="black"/>
                  </a:solidFill>
                  <a:latin typeface="Cambria" panose="02040503050406030204" pitchFamily="18" charset="0"/>
                </a:rPr>
                <a:t>Metabolites</a:t>
              </a:r>
              <a:endParaRPr lang="el-GR" sz="2000" b="1" dirty="0">
                <a:solidFill>
                  <a:prstClr val="black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55284E-028B-49BB-977F-726BFBDC6827}"/>
                </a:ext>
              </a:extLst>
            </p:cNvPr>
            <p:cNvCxnSpPr>
              <a:endCxn id="19" idx="0"/>
            </p:cNvCxnSpPr>
            <p:nvPr/>
          </p:nvCxnSpPr>
          <p:spPr>
            <a:xfrm flipH="1">
              <a:off x="4986164" y="2879457"/>
              <a:ext cx="1944892" cy="631865"/>
            </a:xfrm>
            <a:prstGeom prst="line">
              <a:avLst/>
            </a:prstGeom>
            <a:ln w="19050">
              <a:solidFill>
                <a:srgbClr val="002060"/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Επεξήγηση με στρογγυλεμένο παραλληλόγραμμο 13">
              <a:extLst>
                <a:ext uri="{FF2B5EF4-FFF2-40B4-BE49-F238E27FC236}">
                  <a16:creationId xmlns:a16="http://schemas.microsoft.com/office/drawing/2014/main" id="{A3EE9B17-7481-466F-80DA-5FB5B3DEEFA9}"/>
                </a:ext>
              </a:extLst>
            </p:cNvPr>
            <p:cNvSpPr/>
            <p:nvPr/>
          </p:nvSpPr>
          <p:spPr>
            <a:xfrm rot="21220633">
              <a:off x="4965223" y="913490"/>
              <a:ext cx="6382424" cy="751393"/>
            </a:xfrm>
            <a:prstGeom prst="wedgeRoundRectCallout">
              <a:avLst>
                <a:gd name="adj1" fmla="val 49273"/>
                <a:gd name="adj2" fmla="val 103974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Ορθογώνιο 12">
              <a:extLst>
                <a:ext uri="{FF2B5EF4-FFF2-40B4-BE49-F238E27FC236}">
                  <a16:creationId xmlns:a16="http://schemas.microsoft.com/office/drawing/2014/main" id="{AB728189-A631-4CD8-A8D4-34D58F2F4ADE}"/>
                </a:ext>
              </a:extLst>
            </p:cNvPr>
            <p:cNvSpPr/>
            <p:nvPr/>
          </p:nvSpPr>
          <p:spPr>
            <a:xfrm rot="21245223">
              <a:off x="4917858" y="1026311"/>
              <a:ext cx="6751214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250" b="1" i="1" dirty="0">
                  <a:solidFill>
                    <a:srgbClr val="C00000"/>
                  </a:solidFill>
                  <a:ea typeface="Calibri" panose="020F0502020204030204" pitchFamily="34" charset="0"/>
                </a:rPr>
                <a:t>Databases are continuously being updated!</a:t>
              </a:r>
              <a:r>
                <a:rPr lang="en-US" sz="2250" i="1" dirty="0">
                  <a:solidFill>
                    <a:srgbClr val="C00000"/>
                  </a:solidFill>
                  <a:ea typeface="Calibri" panose="020F0502020204030204" pitchFamily="34" charset="0"/>
                </a:rPr>
                <a:t> </a:t>
              </a:r>
              <a:endParaRPr lang="el-GR" sz="2250" i="1" dirty="0">
                <a:solidFill>
                  <a:srgbClr val="C00000"/>
                </a:solidFill>
              </a:endParaRPr>
            </a:p>
          </p:txBody>
        </p:sp>
        <p:sp>
          <p:nvSpPr>
            <p:cNvPr id="23" name="Ορθογώνιο 14">
              <a:extLst>
                <a:ext uri="{FF2B5EF4-FFF2-40B4-BE49-F238E27FC236}">
                  <a16:creationId xmlns:a16="http://schemas.microsoft.com/office/drawing/2014/main" id="{6BB1EEBD-08E8-4186-98EF-AAC87E99A74F}"/>
                </a:ext>
              </a:extLst>
            </p:cNvPr>
            <p:cNvSpPr/>
            <p:nvPr/>
          </p:nvSpPr>
          <p:spPr>
            <a:xfrm>
              <a:off x="5471255" y="3020150"/>
              <a:ext cx="18473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l-GR" sz="2000" b="1" dirty="0"/>
            </a:p>
          </p:txBody>
        </p:sp>
        <p:sp>
          <p:nvSpPr>
            <p:cNvPr id="24" name="Rounded Rectangle 7">
              <a:extLst>
                <a:ext uri="{FF2B5EF4-FFF2-40B4-BE49-F238E27FC236}">
                  <a16:creationId xmlns:a16="http://schemas.microsoft.com/office/drawing/2014/main" id="{8E2BEBD9-B0AE-4932-AC3E-1F08A112813D}"/>
                </a:ext>
              </a:extLst>
            </p:cNvPr>
            <p:cNvSpPr/>
            <p:nvPr/>
          </p:nvSpPr>
          <p:spPr>
            <a:xfrm>
              <a:off x="8949257" y="4066062"/>
              <a:ext cx="2199300" cy="2377142"/>
            </a:xfrm>
            <a:prstGeom prst="roundRect">
              <a:avLst>
                <a:gd name="adj" fmla="val 11041"/>
              </a:avLst>
            </a:prstGeom>
            <a:ln w="19050">
              <a:solidFill>
                <a:srgbClr val="C00000"/>
              </a:solidFill>
              <a:prstDash val="lgDashDotDot"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PAHs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OCPs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PCBs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Pesticides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PCNs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PBDEs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FAMEs</a:t>
              </a:r>
            </a:p>
          </p:txBody>
        </p:sp>
        <p:cxnSp>
          <p:nvCxnSpPr>
            <p:cNvPr id="25" name="Straight Connector 11">
              <a:extLst>
                <a:ext uri="{FF2B5EF4-FFF2-40B4-BE49-F238E27FC236}">
                  <a16:creationId xmlns:a16="http://schemas.microsoft.com/office/drawing/2014/main" id="{72DE5028-842A-45EC-85D0-8F3ED9DE7E7E}"/>
                </a:ext>
              </a:extLst>
            </p:cNvPr>
            <p:cNvCxnSpPr/>
            <p:nvPr/>
          </p:nvCxnSpPr>
          <p:spPr>
            <a:xfrm>
              <a:off x="9250055" y="2879457"/>
              <a:ext cx="542908" cy="1186605"/>
            </a:xfrm>
            <a:prstGeom prst="line">
              <a:avLst/>
            </a:prstGeom>
            <a:ln w="19050">
              <a:solidFill>
                <a:srgbClr val="C00000"/>
              </a:solidFill>
              <a:prstDash val="lgDashDot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Rounded Rectangle 7">
              <a:extLst>
                <a:ext uri="{FF2B5EF4-FFF2-40B4-BE49-F238E27FC236}">
                  <a16:creationId xmlns:a16="http://schemas.microsoft.com/office/drawing/2014/main" id="{22A7A73C-087E-45BE-84A6-3B192A96BB0C}"/>
                </a:ext>
              </a:extLst>
            </p:cNvPr>
            <p:cNvSpPr/>
            <p:nvPr/>
          </p:nvSpPr>
          <p:spPr>
            <a:xfrm>
              <a:off x="5868428" y="3569728"/>
              <a:ext cx="2570356" cy="1741646"/>
            </a:xfrm>
            <a:prstGeom prst="roundRect">
              <a:avLst>
                <a:gd name="adj" fmla="val 11041"/>
              </a:avLst>
            </a:prstGeom>
            <a:ln w="19050">
              <a:noFill/>
              <a:prstDash val="lgDashDotDot"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Pesticides (&gt;900)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Sweeteners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Surfactants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Biocides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US" sz="2000" dirty="0">
                  <a:solidFill>
                    <a:prstClr val="black"/>
                  </a:solidFill>
                  <a:latin typeface="Cambria" panose="02040503050406030204" pitchFamily="18" charset="0"/>
                </a:rPr>
                <a:t>QACs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286B1D1-AD8A-4A1C-97E8-ECE67EDF55E2}"/>
              </a:ext>
            </a:extLst>
          </p:cNvPr>
          <p:cNvSpPr/>
          <p:nvPr/>
        </p:nvSpPr>
        <p:spPr>
          <a:xfrm>
            <a:off x="0" y="13588"/>
            <a:ext cx="9144000" cy="73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Wide-scope target screening</a:t>
            </a:r>
          </a:p>
        </p:txBody>
      </p:sp>
      <p:pic>
        <p:nvPicPr>
          <p:cNvPr id="14" name="Picture 2" descr="Image result for national and kapodistrian university of athens logo">
            <a:extLst>
              <a:ext uri="{FF2B5EF4-FFF2-40B4-BE49-F238E27FC236}">
                <a16:creationId xmlns:a16="http://schemas.microsoft.com/office/drawing/2014/main" id="{8A9B584B-F4F5-4E73-9055-980ED0989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0" y="47152"/>
            <a:ext cx="661661" cy="10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8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87B8CD4-B2CD-4E71-A108-2CBE8EB4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1768"/>
            <a:ext cx="9144000" cy="4994464"/>
          </a:xfrm>
          <a:prstGeom prst="rect">
            <a:avLst/>
          </a:prstGeom>
        </p:spPr>
      </p:pic>
      <p:sp>
        <p:nvSpPr>
          <p:cNvPr id="14" name="Ορθογώνιο 1">
            <a:extLst>
              <a:ext uri="{FF2B5EF4-FFF2-40B4-BE49-F238E27FC236}">
                <a16:creationId xmlns:a16="http://schemas.microsoft.com/office/drawing/2014/main" id="{072C141B-F6B5-43BB-B9C2-C09172FAB3DA}"/>
              </a:ext>
            </a:extLst>
          </p:cNvPr>
          <p:cNvSpPr/>
          <p:nvPr/>
        </p:nvSpPr>
        <p:spPr>
          <a:xfrm>
            <a:off x="71533" y="0"/>
            <a:ext cx="9000933" cy="73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200" b="1" u="sng" dirty="0">
                <a:latin typeface="Cambria" panose="02040503050406030204" pitchFamily="18" charset="0"/>
              </a:rPr>
              <a:t>LIFE APEX Wide-scope target </a:t>
            </a:r>
            <a:r>
              <a:rPr lang="en-US" sz="3200" b="1" u="sng" dirty="0" err="1">
                <a:latin typeface="Cambria" panose="02040503050406030204" pitchFamily="18" charset="0"/>
              </a:rPr>
              <a:t>screning</a:t>
            </a:r>
            <a:r>
              <a:rPr lang="en-US" sz="3200" b="1" u="sng" dirty="0">
                <a:latin typeface="Cambria" panose="02040503050406030204" pitchFamily="18" charset="0"/>
              </a:rPr>
              <a:t> results</a:t>
            </a:r>
          </a:p>
        </p:txBody>
      </p:sp>
      <p:sp>
        <p:nvSpPr>
          <p:cNvPr id="15" name="Ορθογώνιο 16">
            <a:extLst>
              <a:ext uri="{FF2B5EF4-FFF2-40B4-BE49-F238E27FC236}">
                <a16:creationId xmlns:a16="http://schemas.microsoft.com/office/drawing/2014/main" id="{EA0A2EB8-C3EB-408A-8D3B-D240345AFF8E}"/>
              </a:ext>
            </a:extLst>
          </p:cNvPr>
          <p:cNvSpPr/>
          <p:nvPr/>
        </p:nvSpPr>
        <p:spPr>
          <a:xfrm>
            <a:off x="4191011" y="5851487"/>
            <a:ext cx="4631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More than 15 </a:t>
            </a:r>
            <a:r>
              <a:rPr lang="en-US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Per-Fluorinated Compounds (PFCs)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were detected in </a:t>
            </a:r>
            <a:r>
              <a:rPr lang="en-US" b="1" i="1" dirty="0">
                <a:latin typeface="Cambria" panose="02040503050406030204" pitchFamily="18" charset="0"/>
                <a:ea typeface="Cambria" panose="02040503050406030204" pitchFamily="18" charset="0"/>
              </a:rPr>
              <a:t>high intensities 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 all tested countries!</a:t>
            </a:r>
            <a:endParaRPr lang="el-GR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101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Πάπυρος: Κατακόρυφος 3">
            <a:extLst>
              <a:ext uri="{FF2B5EF4-FFF2-40B4-BE49-F238E27FC236}">
                <a16:creationId xmlns:a16="http://schemas.microsoft.com/office/drawing/2014/main" id="{543BCA6A-9064-4F6B-A95C-B231C1A9C07F}"/>
              </a:ext>
            </a:extLst>
          </p:cNvPr>
          <p:cNvSpPr/>
          <p:nvPr/>
        </p:nvSpPr>
        <p:spPr>
          <a:xfrm>
            <a:off x="2999812" y="1721231"/>
            <a:ext cx="2431235" cy="2169225"/>
          </a:xfrm>
          <a:prstGeom prst="verticalScroll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1 - Εικόνα" descr="de fla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218" y="983997"/>
            <a:ext cx="1228722" cy="737234"/>
          </a:xfrm>
          <a:prstGeom prst="rect">
            <a:avLst/>
          </a:prstGeom>
        </p:spPr>
      </p:pic>
      <p:pic>
        <p:nvPicPr>
          <p:cNvPr id="6" name="5 - Εικόνα" descr="plant prot.png"/>
          <p:cNvPicPr>
            <a:picLocks noChangeAspect="1"/>
          </p:cNvPicPr>
          <p:nvPr/>
        </p:nvPicPr>
        <p:blipFill>
          <a:blip r:embed="rId5">
            <a:duotone>
              <a:srgbClr val="9BBB59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791237" y="1719493"/>
            <a:ext cx="1412270" cy="1235736"/>
          </a:xfrm>
          <a:prstGeom prst="rect">
            <a:avLst/>
          </a:prstGeom>
        </p:spPr>
      </p:pic>
      <p:sp>
        <p:nvSpPr>
          <p:cNvPr id="4" name="3 - TextBox"/>
          <p:cNvSpPr txBox="1"/>
          <p:nvPr/>
        </p:nvSpPr>
        <p:spPr>
          <a:xfrm>
            <a:off x="3202241" y="2174021"/>
            <a:ext cx="2123019" cy="146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Diuron</a:t>
            </a:r>
            <a:endParaRPr lang="en-US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Fenuron</a:t>
            </a:r>
          </a:p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Simazine</a:t>
            </a:r>
            <a:endParaRPr lang="en-US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Dinoterb</a:t>
            </a:r>
            <a:endParaRPr lang="en-US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Myclobutanil</a:t>
            </a:r>
            <a:endParaRPr lang="en-US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225"/>
              </a:spcAft>
            </a:pPr>
            <a:r>
              <a:rPr lang="en-US" sz="135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Terbuthylazine</a:t>
            </a:r>
            <a:endParaRPr lang="en-US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12 - Εικόνα" descr="pestic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054" y="2847943"/>
            <a:ext cx="1714512" cy="975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13 - Ορθογώνιο"/>
          <p:cNvSpPr/>
          <p:nvPr/>
        </p:nvSpPr>
        <p:spPr>
          <a:xfrm>
            <a:off x="5811823" y="3919648"/>
            <a:ext cx="162256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defRPr/>
            </a:pPr>
            <a:r>
              <a:rPr lang="en-US" sz="1350" kern="0" dirty="0" err="1">
                <a:solidFill>
                  <a:srgbClr val="9BBB59">
                    <a:lumMod val="75000"/>
                  </a:srgbClr>
                </a:solidFill>
              </a:rPr>
              <a:t>Alachlor</a:t>
            </a:r>
            <a:r>
              <a:rPr lang="en-US" sz="1350" kern="0" dirty="0">
                <a:solidFill>
                  <a:srgbClr val="9BBB59">
                    <a:lumMod val="75000"/>
                  </a:srgbClr>
                </a:solidFill>
              </a:rPr>
              <a:t> metabolite:</a:t>
            </a:r>
          </a:p>
          <a:p>
            <a:pPr marL="0" lvl="1" algn="ctr" defTabSz="685800">
              <a:defRPr/>
            </a:pPr>
            <a:r>
              <a:rPr lang="en-US" sz="1350" kern="0" dirty="0" err="1">
                <a:solidFill>
                  <a:sysClr val="windowText" lastClr="000000"/>
                </a:solidFill>
              </a:rPr>
              <a:t>Alachlor</a:t>
            </a:r>
            <a:r>
              <a:rPr lang="en-US" sz="1350" kern="0" dirty="0">
                <a:solidFill>
                  <a:sysClr val="windowText" lastClr="000000"/>
                </a:solidFill>
              </a:rPr>
              <a:t>-ESA</a:t>
            </a:r>
          </a:p>
        </p:txBody>
      </p:sp>
      <p:pic>
        <p:nvPicPr>
          <p:cNvPr id="15" name="14 - Εικόνα" descr="sweden flag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5687" y="3902890"/>
            <a:ext cx="617425" cy="376065"/>
          </a:xfrm>
          <a:prstGeom prst="rect">
            <a:avLst/>
          </a:prstGeom>
        </p:spPr>
      </p:pic>
      <p:sp>
        <p:nvSpPr>
          <p:cNvPr id="16" name="15 - Σύννεφο"/>
          <p:cNvSpPr/>
          <p:nvPr/>
        </p:nvSpPr>
        <p:spPr>
          <a:xfrm>
            <a:off x="5304006" y="2535272"/>
            <a:ext cx="3560324" cy="2196019"/>
          </a:xfrm>
          <a:prstGeom prst="cloud">
            <a:avLst/>
          </a:prstGeom>
          <a:noFill/>
          <a:ln w="2222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sz="1350"/>
          </a:p>
        </p:txBody>
      </p:sp>
      <p:grpSp>
        <p:nvGrpSpPr>
          <p:cNvPr id="20" name="19 - Ομάδα"/>
          <p:cNvGrpSpPr/>
          <p:nvPr/>
        </p:nvGrpSpPr>
        <p:grpSpPr>
          <a:xfrm>
            <a:off x="143066" y="4304740"/>
            <a:ext cx="4697267" cy="1768073"/>
            <a:chOff x="60249" y="2184192"/>
            <a:chExt cx="6263022" cy="235742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0249" y="2184192"/>
              <a:ext cx="6263022" cy="2357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13"/>
            <p:cNvPicPr>
              <a:picLocks noChangeAspect="1"/>
            </p:cNvPicPr>
            <p:nvPr/>
          </p:nvPicPr>
          <p:blipFill rotWithShape="1">
            <a:blip r:embed="rId9" cstate="print"/>
            <a:srcRect l="8472" r="3740"/>
            <a:stretch/>
          </p:blipFill>
          <p:spPr>
            <a:xfrm>
              <a:off x="5448586" y="2325005"/>
              <a:ext cx="792208" cy="644378"/>
            </a:xfrm>
            <a:prstGeom prst="ellipse">
              <a:avLst/>
            </a:prstGeom>
          </p:spPr>
        </p:pic>
        <p:sp>
          <p:nvSpPr>
            <p:cNvPr id="9" name="8 - TextBox"/>
            <p:cNvSpPr txBox="1"/>
            <p:nvPr/>
          </p:nvSpPr>
          <p:spPr>
            <a:xfrm>
              <a:off x="3763551" y="2813234"/>
              <a:ext cx="168503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err="1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Thiacloprid</a:t>
              </a:r>
              <a:endParaRPr lang="en-US" sz="13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8" name="17 - Εικόνα" descr="thiacloprid.png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6493" y="3036033"/>
              <a:ext cx="2174726" cy="1073771"/>
            </a:xfrm>
            <a:prstGeom prst="rect">
              <a:avLst/>
            </a:prstGeom>
          </p:spPr>
        </p:pic>
      </p:grpSp>
      <p:sp>
        <p:nvSpPr>
          <p:cNvPr id="3" name="Ορθογώνιο 2"/>
          <p:cNvSpPr/>
          <p:nvPr/>
        </p:nvSpPr>
        <p:spPr>
          <a:xfrm>
            <a:off x="4834799" y="1261068"/>
            <a:ext cx="245586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500" b="1" dirty="0">
                <a:latin typeface="Cambria" panose="02040503050406030204" pitchFamily="18" charset="0"/>
                <a:ea typeface="Cambria" panose="02040503050406030204" pitchFamily="18" charset="0"/>
              </a:rPr>
              <a:t>Plant Protection Products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7A9520-A4C2-4801-9E66-E86BA73778E4}"/>
              </a:ext>
            </a:extLst>
          </p:cNvPr>
          <p:cNvSpPr txBox="1"/>
          <p:nvPr/>
        </p:nvSpPr>
        <p:spPr>
          <a:xfrm>
            <a:off x="3585011" y="1719493"/>
            <a:ext cx="18153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>
                <a:latin typeface="Cambria" panose="02040503050406030204" pitchFamily="18" charset="0"/>
                <a:ea typeface="Cambria" panose="02040503050406030204" pitchFamily="18" charset="0"/>
              </a:rPr>
              <a:t>… were also detected</a:t>
            </a:r>
            <a:endParaRPr lang="el-GR" sz="135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Ορθογώνιο 1">
            <a:extLst>
              <a:ext uri="{FF2B5EF4-FFF2-40B4-BE49-F238E27FC236}">
                <a16:creationId xmlns:a16="http://schemas.microsoft.com/office/drawing/2014/main" id="{782202AA-1B6F-402F-B9C3-F20E9A216017}"/>
              </a:ext>
            </a:extLst>
          </p:cNvPr>
          <p:cNvSpPr/>
          <p:nvPr/>
        </p:nvSpPr>
        <p:spPr>
          <a:xfrm>
            <a:off x="143066" y="116314"/>
            <a:ext cx="9000933" cy="73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3200" b="1" u="sng" dirty="0">
                <a:latin typeface="Cambria" panose="02040503050406030204" pitchFamily="18" charset="0"/>
              </a:rPr>
              <a:t>LIFE APEX Wide-scope target </a:t>
            </a:r>
            <a:r>
              <a:rPr lang="en-US" sz="3200" b="1" u="sng" dirty="0" err="1">
                <a:latin typeface="Cambria" panose="02040503050406030204" pitchFamily="18" charset="0"/>
              </a:rPr>
              <a:t>screning</a:t>
            </a:r>
            <a:r>
              <a:rPr lang="en-US" sz="3200" b="1" u="sng" dirty="0">
                <a:latin typeface="Cambria" panose="02040503050406030204" pitchFamily="18" charset="0"/>
              </a:rPr>
              <a:t> results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Ορθογώνιο 6">
            <a:extLst>
              <a:ext uri="{FF2B5EF4-FFF2-40B4-BE49-F238E27FC236}">
                <a16:creationId xmlns:a16="http://schemas.microsoft.com/office/drawing/2014/main" id="{642AFD6A-B662-4F82-8901-60DE055C5558}"/>
              </a:ext>
            </a:extLst>
          </p:cNvPr>
          <p:cNvSpPr/>
          <p:nvPr/>
        </p:nvSpPr>
        <p:spPr>
          <a:xfrm>
            <a:off x="0" y="2724150"/>
            <a:ext cx="9215317" cy="593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66773">
              <a:spcBef>
                <a:spcPct val="0"/>
              </a:spcBef>
              <a:spcAft>
                <a:spcPts val="1200"/>
              </a:spcAft>
            </a:pPr>
            <a:r>
              <a:rPr lang="en-US" sz="3200" b="1" u="sng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</a:rPr>
              <a:t>Non-target screening</a:t>
            </a:r>
          </a:p>
        </p:txBody>
      </p:sp>
    </p:spTree>
    <p:extLst>
      <p:ext uri="{BB962C8B-B14F-4D97-AF65-F5344CB8AC3E}">
        <p14:creationId xmlns:p14="http://schemas.microsoft.com/office/powerpoint/2010/main" val="3848768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549</Words>
  <Application>Microsoft Office PowerPoint</Application>
  <PresentationFormat>On-screen Show (4:3)</PresentationFormat>
  <Paragraphs>159</Paragraphs>
  <Slides>34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</vt:lpstr>
      <vt:lpstr>DejaVuSans-Bold</vt:lpstr>
      <vt:lpstr>Wingdings</vt:lpstr>
      <vt:lpstr>Office Theme</vt:lpstr>
      <vt:lpstr>MarvinOLE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Organization (Organization details sheet in DCT)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Nikiforos Alygizakis</dc:creator>
  <cp:lastModifiedBy>Nikiforos Alygizakis</cp:lastModifiedBy>
  <cp:revision>24</cp:revision>
  <dcterms:created xsi:type="dcterms:W3CDTF">2019-06-02T15:45:06Z</dcterms:created>
  <dcterms:modified xsi:type="dcterms:W3CDTF">2019-08-29T08:57:29Z</dcterms:modified>
</cp:coreProperties>
</file>